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9" r:id="rId10"/>
    <p:sldId id="280" r:id="rId11"/>
    <p:sldId id="268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0000"/>
    <a:srgbClr val="FFFFFF"/>
    <a:srgbClr val="FCDBC0"/>
    <a:srgbClr val="4F81BD"/>
    <a:srgbClr val="3DA4B5"/>
    <a:srgbClr val="D9D9D9"/>
    <a:srgbClr val="D7EEF1"/>
    <a:srgbClr val="7F7F7F"/>
    <a:srgbClr val="D8E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0" autoAdjust="0"/>
  </p:normalViewPr>
  <p:slideViewPr>
    <p:cSldViewPr>
      <p:cViewPr>
        <p:scale>
          <a:sx n="70" d="100"/>
          <a:sy n="70" d="100"/>
        </p:scale>
        <p:origin x="270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80302-667B-4F4A-B783-1CD5D87C20CA}" type="datetimeFigureOut">
              <a:rPr lang="id-ID" smtClean="0"/>
              <a:t>08/07/2017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BA301-353B-4F0E-B15B-FE931BF887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635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6D91D-04D4-4CDF-9C8C-649A17D7F98D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B2793-736A-4539-B6C3-6BDB719A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B2793-736A-4539-B6C3-6BDB719A8E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B2793-736A-4539-B6C3-6BDB719A8E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B2793-736A-4539-B6C3-6BDB719A8E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6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8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:\ELISA\ERLANGGA LISA\2017\TEMPLATE PPT\SMA Sejarah Indonesia Kelas X (K13N)\SMA Sejarah Indonesia Kelas X (K13N) bann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1200"/>
            <a:ext cx="91440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3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コネクタ 9"/>
          <p:cNvCxnSpPr/>
          <p:nvPr/>
        </p:nvCxnSpPr>
        <p:spPr>
          <a:xfrm>
            <a:off x="3984734" y="2406074"/>
            <a:ext cx="4670534" cy="0"/>
          </a:xfrm>
          <a:prstGeom prst="line">
            <a:avLst/>
          </a:prstGeom>
          <a:noFill/>
          <a:ln w="12700" cap="flat" cmpd="sng" algn="ctr">
            <a:solidFill>
              <a:srgbClr val="3DA4B5"/>
            </a:solidFill>
            <a:prstDash val="solid"/>
          </a:ln>
          <a:effectLst/>
        </p:spPr>
      </p:cxnSp>
      <p:sp>
        <p:nvSpPr>
          <p:cNvPr id="20" name="タイトル 1"/>
          <p:cNvSpPr txBox="1">
            <a:spLocks/>
          </p:cNvSpPr>
          <p:nvPr/>
        </p:nvSpPr>
        <p:spPr>
          <a:xfrm>
            <a:off x="3733800" y="1136955"/>
            <a:ext cx="5073868" cy="46901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9600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632753">
              <a:defRPr/>
            </a:pPr>
            <a:r>
              <a:rPr kumimoji="1" lang="en-US" altLang="ja-JP" sz="4000" spc="0" dirty="0">
                <a:solidFill>
                  <a:srgbClr val="3DA4B5"/>
                </a:solidFill>
                <a:latin typeface="Arial" pitchFamily="34" charset="0"/>
                <a:cs typeface="Arial" pitchFamily="34" charset="0"/>
              </a:rPr>
              <a:t>MEDIA MENGAJAR</a:t>
            </a:r>
            <a:endParaRPr kumimoji="1" lang="ja-JP" altLang="en-US" sz="4000" spc="0" dirty="0">
              <a:solidFill>
                <a:srgbClr val="3DA4B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テキスト プレースホルダー 11"/>
          <p:cNvSpPr txBox="1">
            <a:spLocks/>
          </p:cNvSpPr>
          <p:nvPr/>
        </p:nvSpPr>
        <p:spPr>
          <a:xfrm>
            <a:off x="3816570" y="1730999"/>
            <a:ext cx="5105399" cy="503625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632753">
              <a:buNone/>
              <a:defRPr/>
            </a:pPr>
            <a:r>
              <a:rPr kumimoji="1" lang="en-US" altLang="ja-JP" sz="3200" b="1" dirty="0" smtClean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SEJARAH INDONESIA</a:t>
            </a:r>
            <a:endParaRPr kumimoji="1" lang="ja-JP" altLang="en-US" sz="3200" b="1" dirty="0">
              <a:solidFill>
                <a:srgbClr val="59595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26639" y="2520375"/>
            <a:ext cx="1712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632753">
              <a:defRPr/>
            </a:pPr>
            <a:r>
              <a:rPr kumimoji="1" lang="en-US" altLang="ja-JP" sz="3200" dirty="0" err="1" smtClean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kumimoji="1" lang="en-US" altLang="ja-JP" sz="3200" dirty="0" smtClean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 XI</a:t>
            </a:r>
            <a:endParaRPr kumimoji="1" lang="ja-JP" altLang="en-US" sz="3200" dirty="0">
              <a:solidFill>
                <a:srgbClr val="59595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609601" y="387420"/>
            <a:ext cx="2819399" cy="3783780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15" name="Picture 14" descr="E:\ELISA\ERLANGGA LISA\2017\TEMPLATE PPT\SMA Sejarah Indonesia Kelas X (K13N)\SMA Sejarah Indonesia Kelas X (K13N)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1200"/>
            <a:ext cx="91440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542279"/>
            <a:ext cx="2660506" cy="366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52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11270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Garis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Tordesillas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Kerjaan Penunjang Editing\Ilustrasi &amp; Video\Ilustrasi Garis Tordesillas\Gambar ilustrasi final 14 Mei 2016\Garis Tordessila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7" y="785514"/>
            <a:ext cx="5434942" cy="334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105400" y="3514129"/>
            <a:ext cx="3886199" cy="76866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fontAlgn="auto">
              <a:spcAft>
                <a:spcPts val="0"/>
              </a:spcAft>
              <a:defRPr/>
            </a:pPr>
            <a:r>
              <a:rPr lang="fi-FI" sz="1600" dirty="0"/>
              <a:t>Perjanjian </a:t>
            </a:r>
            <a:r>
              <a:rPr lang="fi-FI" sz="1600" dirty="0" smtClean="0"/>
              <a:t>Saragosa mempertegas Perjanjian Tordesillas </a:t>
            </a:r>
            <a:r>
              <a:rPr lang="fi-FI" sz="1600" dirty="0"/>
              <a:t>tahun 1494.</a:t>
            </a:r>
            <a:endParaRPr lang="en-US" sz="16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791200" y="133350"/>
            <a:ext cx="3200399" cy="33504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fontAlgn="auto">
              <a:spcAft>
                <a:spcPts val="0"/>
              </a:spcAft>
              <a:defRPr/>
            </a:pPr>
            <a:r>
              <a:rPr lang="fi-FI" sz="1600" dirty="0"/>
              <a:t>Perjanjian Tordesilllas adalah suatu </a:t>
            </a:r>
            <a:r>
              <a:rPr lang="fi-FI" sz="1600" dirty="0" smtClean="0"/>
              <a:t>perjanjian yang ditandatangani di Tordesillas (sekarang di provinsi Valladolid, Spanyol) pada 7 Juni 1494 yang membagi dunia di luar Eropa menjadi duopoli eksklusif antara </a:t>
            </a:r>
            <a:r>
              <a:rPr lang="fi-FI" sz="1600" dirty="0"/>
              <a:t>Spanyol dan Portugal sepanjang suatu meridian 1550 km sebelah barat Kepulauan Tanjung Verde (lepas pantai barat Afrika), sekitar 39°53'BB. Wilayah sebelah timur dimiliki oleh Portugis dan sebelah barat oleh Spanyol.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33368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VOC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3600" y="1428750"/>
            <a:ext cx="6781800" cy="121919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Mempunyai</a:t>
            </a:r>
            <a:r>
              <a:rPr lang="en-US" sz="1600" dirty="0" smtClean="0"/>
              <a:t> </a:t>
            </a:r>
            <a:r>
              <a:rPr lang="en-US" sz="1600" dirty="0" err="1" smtClean="0"/>
              <a:t>Hak</a:t>
            </a:r>
            <a:r>
              <a:rPr lang="en-US" sz="1600" dirty="0" smtClean="0"/>
              <a:t> </a:t>
            </a:r>
            <a:r>
              <a:rPr lang="en-US" sz="1600" dirty="0" err="1"/>
              <a:t>oktroi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hak</a:t>
            </a:r>
            <a:r>
              <a:rPr lang="en-US" sz="1600" dirty="0"/>
              <a:t> </a:t>
            </a:r>
            <a:r>
              <a:rPr lang="en-US" sz="1600" dirty="0" err="1"/>
              <a:t>istimewa</a:t>
            </a:r>
            <a:r>
              <a:rPr lang="en-US" sz="1600" dirty="0"/>
              <a:t> </a:t>
            </a:r>
            <a:r>
              <a:rPr lang="en-US" sz="1600" dirty="0" smtClean="0"/>
              <a:t>VOC. </a:t>
            </a:r>
            <a:r>
              <a:rPr lang="en-US" sz="1600" dirty="0" err="1" smtClean="0"/>
              <a:t>Kebijakan</a:t>
            </a:r>
            <a:r>
              <a:rPr lang="en-US" sz="1600" dirty="0" smtClean="0"/>
              <a:t> </a:t>
            </a:r>
            <a:r>
              <a:rPr lang="en-US" sz="1600" dirty="0"/>
              <a:t>VOC di </a:t>
            </a:r>
            <a:r>
              <a:rPr lang="en-US" sz="1600" dirty="0" err="1"/>
              <a:t>negara</a:t>
            </a:r>
            <a:r>
              <a:rPr lang="en-US" sz="1600" dirty="0"/>
              <a:t> </a:t>
            </a:r>
            <a:r>
              <a:rPr lang="en-US" sz="1600" dirty="0" err="1" smtClean="0"/>
              <a:t>jajahan</a:t>
            </a:r>
            <a:r>
              <a:rPr lang="en-US" sz="1600" dirty="0"/>
              <a:t> </a:t>
            </a:r>
            <a:r>
              <a:rPr lang="en-US" sz="1600" dirty="0" err="1" smtClean="0"/>
              <a:t>antara</a:t>
            </a:r>
            <a:r>
              <a:rPr lang="en-US" sz="1600" dirty="0" smtClean="0"/>
              <a:t> lain: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Monopoli</a:t>
            </a:r>
            <a:r>
              <a:rPr lang="en-US" sz="1600" dirty="0" smtClean="0"/>
              <a:t>.</a:t>
            </a:r>
            <a:endParaRPr lang="en-US" sz="1600" dirty="0"/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Ekstirpasi</a:t>
            </a:r>
            <a:r>
              <a:rPr lang="en-US" sz="1600" dirty="0" smtClean="0"/>
              <a:t>.</a:t>
            </a:r>
            <a:endParaRPr lang="en-US" sz="1600" dirty="0"/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Pelayaran</a:t>
            </a:r>
            <a:r>
              <a:rPr lang="en-US" sz="1600" dirty="0" smtClean="0"/>
              <a:t> </a:t>
            </a:r>
            <a:r>
              <a:rPr lang="en-US" sz="1600" dirty="0" err="1"/>
              <a:t>hongi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i="1" dirty="0" err="1"/>
              <a:t>hongi</a:t>
            </a:r>
            <a:r>
              <a:rPr lang="en-US" sz="1600" i="1" dirty="0"/>
              <a:t> </a:t>
            </a:r>
            <a:r>
              <a:rPr lang="en-US" sz="1600" i="1" dirty="0" err="1" smtClean="0"/>
              <a:t>tochten</a:t>
            </a:r>
            <a:r>
              <a:rPr lang="en-US" sz="1600" i="1" dirty="0" smtClean="0"/>
              <a:t>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Strategi</a:t>
            </a:r>
            <a:r>
              <a:rPr lang="en-US" sz="1600" dirty="0" smtClean="0"/>
              <a:t> </a:t>
            </a:r>
            <a:r>
              <a:rPr lang="en-US" sz="1600" i="1" dirty="0"/>
              <a:t>divide et </a:t>
            </a:r>
            <a:r>
              <a:rPr lang="en-US" sz="1600" i="1" dirty="0" err="1"/>
              <a:t>impera</a:t>
            </a:r>
            <a:r>
              <a:rPr lang="en-US" sz="1600" i="1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</a:t>
            </a:r>
            <a:r>
              <a:rPr lang="en-US" sz="1600" dirty="0" err="1"/>
              <a:t>adu</a:t>
            </a:r>
            <a:r>
              <a:rPr lang="en-US" sz="1600" dirty="0"/>
              <a:t> </a:t>
            </a:r>
            <a:r>
              <a:rPr lang="en-US" sz="1600" dirty="0" err="1"/>
              <a:t>domba</a:t>
            </a:r>
            <a:r>
              <a:rPr lang="en-US" sz="1600" dirty="0"/>
              <a:t> 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43200" y="3028950"/>
            <a:ext cx="6172200" cy="144779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Pada</a:t>
            </a:r>
            <a:r>
              <a:rPr lang="en-US" sz="1600" dirty="0"/>
              <a:t> </a:t>
            </a:r>
            <a:r>
              <a:rPr lang="en-US" sz="1600" dirty="0" smtClean="0"/>
              <a:t>31 </a:t>
            </a:r>
            <a:r>
              <a:rPr lang="en-US" sz="1600" dirty="0" err="1"/>
              <a:t>Desember</a:t>
            </a:r>
            <a:r>
              <a:rPr lang="en-US" sz="1600" dirty="0"/>
              <a:t> 1799, VOC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resmi</a:t>
            </a:r>
            <a:r>
              <a:rPr lang="en-US" sz="1600" dirty="0"/>
              <a:t> </a:t>
            </a:r>
            <a:r>
              <a:rPr lang="en-US" sz="1600" dirty="0" err="1"/>
              <a:t>dibubarkan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VOC di Nusantara pun </a:t>
            </a:r>
            <a:r>
              <a:rPr lang="en-US" sz="1600" dirty="0" err="1"/>
              <a:t>diambil</a:t>
            </a:r>
            <a:r>
              <a:rPr lang="en-US" sz="1600" dirty="0"/>
              <a:t> </a:t>
            </a:r>
            <a:r>
              <a:rPr lang="en-US" sz="1600" dirty="0" err="1"/>
              <a:t>alih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</a:t>
            </a:r>
            <a:r>
              <a:rPr lang="en-US" sz="1600" dirty="0" err="1"/>
              <a:t>Kerajaan</a:t>
            </a:r>
            <a:r>
              <a:rPr lang="en-US" sz="1600" dirty="0"/>
              <a:t> </a:t>
            </a:r>
            <a:r>
              <a:rPr lang="en-US" sz="1600" dirty="0" err="1" smtClean="0"/>
              <a:t>Belanda</a:t>
            </a:r>
            <a:r>
              <a:rPr lang="en-US" sz="1600" dirty="0" smtClean="0"/>
              <a:t>, </a:t>
            </a:r>
            <a:r>
              <a:rPr lang="en-US" sz="1600" dirty="0" err="1" smtClean="0"/>
              <a:t>penyebabnya</a:t>
            </a:r>
            <a:r>
              <a:rPr lang="en-US" sz="1600" dirty="0" smtClean="0"/>
              <a:t>: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Korupsi</a:t>
            </a:r>
            <a:endParaRPr lang="en-US" sz="1600" dirty="0" smtClean="0"/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Biaya</a:t>
            </a:r>
            <a:r>
              <a:rPr lang="en-US" sz="1600" dirty="0" smtClean="0"/>
              <a:t> </a:t>
            </a:r>
            <a:r>
              <a:rPr lang="en-US" sz="1600" dirty="0" err="1" smtClean="0"/>
              <a:t>kepegawaian</a:t>
            </a:r>
            <a:r>
              <a:rPr lang="en-US" sz="1600" dirty="0" smtClean="0"/>
              <a:t> </a:t>
            </a:r>
            <a:r>
              <a:rPr lang="en-US" sz="1600" dirty="0" err="1" smtClean="0"/>
              <a:t>semakin</a:t>
            </a:r>
            <a:r>
              <a:rPr lang="en-US" sz="1600" dirty="0" smtClean="0"/>
              <a:t> </a:t>
            </a:r>
            <a:r>
              <a:rPr lang="en-US" sz="1600" dirty="0" err="1" smtClean="0"/>
              <a:t>besar</a:t>
            </a:r>
            <a:r>
              <a:rPr lang="en-US" sz="1600" dirty="0" smtClean="0"/>
              <a:t>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Banyak</a:t>
            </a:r>
            <a:r>
              <a:rPr lang="en-US" sz="1600" dirty="0" smtClean="0"/>
              <a:t> </a:t>
            </a:r>
            <a:r>
              <a:rPr lang="en-US" sz="1600" dirty="0" err="1" smtClean="0"/>
              <a:t>mengeluarkan</a:t>
            </a:r>
            <a:r>
              <a:rPr lang="en-US" sz="1600" dirty="0" smtClean="0"/>
              <a:t> </a:t>
            </a:r>
            <a:r>
              <a:rPr lang="en-US" sz="1600" dirty="0" err="1" smtClean="0"/>
              <a:t>dana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perang</a:t>
            </a:r>
            <a:r>
              <a:rPr lang="en-US" sz="1600" dirty="0" smtClean="0"/>
              <a:t>.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Persaingan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kongsi</a:t>
            </a:r>
            <a:r>
              <a:rPr lang="en-US" sz="1600" dirty="0" smtClean="0"/>
              <a:t> </a:t>
            </a:r>
            <a:r>
              <a:rPr lang="en-US" sz="1600" dirty="0" err="1" smtClean="0"/>
              <a:t>dagang</a:t>
            </a:r>
            <a:r>
              <a:rPr lang="en-US" sz="1600" dirty="0" smtClean="0"/>
              <a:t> lain.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89338" y="918342"/>
            <a:ext cx="2653862" cy="3634608"/>
            <a:chOff x="89338" y="918342"/>
            <a:chExt cx="2653862" cy="3634608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89338" y="3790950"/>
              <a:ext cx="2653862" cy="762000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sv-SE" sz="1200" dirty="0"/>
                <a:t>Dua sisi mata </a:t>
              </a:r>
              <a:r>
                <a:rPr lang="sv-SE" sz="1200" dirty="0" smtClean="0"/>
                <a:t>uang VOC </a:t>
              </a:r>
              <a:r>
                <a:rPr lang="sv-SE" sz="1200" dirty="0"/>
                <a:t>dalam kepingan mata </a:t>
              </a:r>
              <a:r>
                <a:rPr lang="sv-SE" sz="1200" dirty="0" smtClean="0"/>
                <a:t>uang gulden</a:t>
              </a:r>
              <a:r>
                <a:rPr lang="sv-SE" sz="1200" dirty="0"/>
                <a:t>. Pada tiap </a:t>
              </a:r>
              <a:r>
                <a:rPr lang="sv-SE" sz="1200" dirty="0" smtClean="0"/>
                <a:t>sisinya terdapat simbol </a:t>
              </a:r>
              <a:r>
                <a:rPr lang="sv-SE" sz="1200" dirty="0"/>
                <a:t>Kerajaan Belanda </a:t>
              </a:r>
              <a:r>
                <a:rPr lang="sv-SE" sz="1200" dirty="0" smtClean="0"/>
                <a:t>dan VOC</a:t>
              </a:r>
              <a:r>
                <a:rPr lang="sv-SE" sz="1200" dirty="0"/>
                <a:t>.</a:t>
              </a:r>
              <a:endParaRPr lang="en-US" sz="1200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51" y="918342"/>
              <a:ext cx="1325837" cy="2663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2133600" y="590550"/>
            <a:ext cx="6781800" cy="69747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/>
              <a:t>VOC </a:t>
            </a:r>
            <a:r>
              <a:rPr lang="en-US" sz="1600" dirty="0" err="1"/>
              <a:t>dibentuk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smtClean="0"/>
              <a:t>1602 </a:t>
            </a:r>
            <a:r>
              <a:rPr lang="en-US" sz="1600" dirty="0" err="1" smtClean="0"/>
              <a:t>sebagai</a:t>
            </a:r>
            <a:r>
              <a:rPr lang="en-US" sz="1600" dirty="0" smtClean="0"/>
              <a:t> </a:t>
            </a:r>
            <a:r>
              <a:rPr lang="en-US" sz="1600" dirty="0" err="1"/>
              <a:t>upaya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memperkuat</a:t>
            </a:r>
            <a:r>
              <a:rPr lang="en-US" sz="1600" dirty="0"/>
              <a:t> </a:t>
            </a:r>
            <a:r>
              <a:rPr lang="en-US" sz="1600" dirty="0" err="1"/>
              <a:t>diri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menghadapi</a:t>
            </a:r>
            <a:r>
              <a:rPr lang="en-US" sz="1600" dirty="0"/>
              <a:t> </a:t>
            </a:r>
            <a:r>
              <a:rPr lang="en-US" sz="1600" dirty="0" err="1"/>
              <a:t>persaingan</a:t>
            </a:r>
            <a:r>
              <a:rPr lang="en-US" sz="1600" dirty="0"/>
              <a:t> </a:t>
            </a:r>
            <a:r>
              <a:rPr lang="en-US" sz="1600" dirty="0" err="1"/>
              <a:t>dagang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negara</a:t>
            </a:r>
            <a:r>
              <a:rPr lang="en-US" sz="1600" dirty="0"/>
              <a:t>/</a:t>
            </a:r>
            <a:r>
              <a:rPr lang="en-US" sz="1600" dirty="0" err="1"/>
              <a:t>bangsa</a:t>
            </a:r>
            <a:r>
              <a:rPr lang="en-US" sz="1600" dirty="0"/>
              <a:t> lain. </a:t>
            </a:r>
          </a:p>
        </p:txBody>
      </p:sp>
    </p:spTree>
    <p:extLst>
      <p:ext uri="{BB962C8B-B14F-4D97-AF65-F5344CB8AC3E}">
        <p14:creationId xmlns:p14="http://schemas.microsoft.com/office/powerpoint/2010/main" val="40661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33368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VOC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58" y="1236280"/>
            <a:ext cx="2529042" cy="2859470"/>
            <a:chOff x="137959" y="1236280"/>
            <a:chExt cx="1622602" cy="1868870"/>
          </a:xfrm>
        </p:grpSpPr>
        <p:pic>
          <p:nvPicPr>
            <p:cNvPr id="11" name="Picture 3" descr="G:\PPT Mandiri Sejarah Jilid II\Bab 1\Pieter_Both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61" y="1236280"/>
              <a:ext cx="1157385" cy="14478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137959" y="2941932"/>
              <a:ext cx="1622602" cy="16321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/>
                <a:t>Pieter </a:t>
              </a:r>
              <a:r>
                <a:rPr lang="en-US" sz="1200" dirty="0" smtClean="0"/>
                <a:t>Both</a:t>
              </a:r>
              <a:endParaRPr lang="en-US" sz="12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74124" y="991966"/>
            <a:ext cx="533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/>
              <a:t>Kebijakan</a:t>
            </a:r>
            <a:r>
              <a:rPr lang="en-US" sz="1600" dirty="0" smtClean="0"/>
              <a:t> 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keberhasil</a:t>
            </a:r>
            <a:r>
              <a:rPr lang="en-US" sz="1600" dirty="0" smtClean="0"/>
              <a:t> Pieter Both </a:t>
            </a:r>
            <a:r>
              <a:rPr lang="en-US" sz="1600" dirty="0" err="1" smtClean="0"/>
              <a:t>antara</a:t>
            </a:r>
            <a:r>
              <a:rPr lang="en-US" sz="1600" dirty="0" smtClean="0"/>
              <a:t> lain: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 smtClean="0"/>
              <a:t>Membangun</a:t>
            </a:r>
            <a:r>
              <a:rPr lang="en-US" sz="1600" dirty="0" smtClean="0"/>
              <a:t> </a:t>
            </a:r>
            <a:r>
              <a:rPr lang="en-US" sz="1600" dirty="0" err="1"/>
              <a:t>markas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smtClean="0"/>
              <a:t>VOC di Ambon.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B</a:t>
            </a:r>
            <a:r>
              <a:rPr lang="en-US" sz="1600" dirty="0" err="1" smtClean="0"/>
              <a:t>erhasil</a:t>
            </a:r>
            <a:r>
              <a:rPr lang="en-US" sz="1600" dirty="0" smtClean="0"/>
              <a:t> </a:t>
            </a:r>
            <a:r>
              <a:rPr lang="en-US" sz="1600" dirty="0" err="1" smtClean="0"/>
              <a:t>mengadakan</a:t>
            </a:r>
            <a:r>
              <a:rPr lang="en-US" sz="1600" dirty="0" smtClean="0"/>
              <a:t> </a:t>
            </a:r>
            <a:r>
              <a:rPr lang="en-US" sz="1600" dirty="0" err="1" smtClean="0"/>
              <a:t>perjanjian</a:t>
            </a:r>
            <a:r>
              <a:rPr lang="en-US" sz="1600" dirty="0" smtClean="0"/>
              <a:t> </a:t>
            </a:r>
            <a:r>
              <a:rPr lang="en-US" sz="1600" dirty="0" err="1" smtClean="0"/>
              <a:t>dagang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Maluku.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M</a:t>
            </a:r>
            <a:r>
              <a:rPr lang="en-US" sz="1600" dirty="0" err="1" smtClean="0"/>
              <a:t>enaklukkan</a:t>
            </a:r>
            <a:r>
              <a:rPr lang="en-US" sz="1600" dirty="0" smtClean="0"/>
              <a:t> </a:t>
            </a:r>
            <a:r>
              <a:rPr lang="en-US" sz="1600" dirty="0" err="1" smtClean="0"/>
              <a:t>Pulau</a:t>
            </a:r>
            <a:r>
              <a:rPr lang="en-US" sz="1600" dirty="0" smtClean="0"/>
              <a:t> Timor.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M</a:t>
            </a:r>
            <a:r>
              <a:rPr lang="en-US" sz="1600" dirty="0" err="1" smtClean="0"/>
              <a:t>engusir</a:t>
            </a:r>
            <a:r>
              <a:rPr lang="en-US" sz="1600" dirty="0" smtClean="0"/>
              <a:t> </a:t>
            </a:r>
            <a:r>
              <a:rPr lang="en-US" sz="1600" dirty="0" err="1" smtClean="0"/>
              <a:t>Spanyol</a:t>
            </a:r>
            <a:r>
              <a:rPr lang="en-US" sz="1600" dirty="0" smtClean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Tidore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 smtClean="0"/>
              <a:t>Meski</a:t>
            </a:r>
            <a:r>
              <a:rPr lang="en-US" sz="1600" dirty="0" smtClean="0"/>
              <a:t> </a:t>
            </a:r>
            <a:r>
              <a:rPr lang="en-US" sz="1600" dirty="0" err="1"/>
              <a:t>berkantor</a:t>
            </a:r>
            <a:r>
              <a:rPr lang="en-US" sz="1600" dirty="0"/>
              <a:t> </a:t>
            </a:r>
            <a:r>
              <a:rPr lang="en-US" sz="1600" dirty="0" err="1"/>
              <a:t>pusat</a:t>
            </a:r>
            <a:r>
              <a:rPr lang="en-US" sz="1600" dirty="0"/>
              <a:t> di Ambon, </a:t>
            </a:r>
            <a:r>
              <a:rPr lang="en-US" sz="1600" dirty="0" smtClean="0"/>
              <a:t>Both </a:t>
            </a:r>
            <a:r>
              <a:rPr lang="en-US" sz="1600" dirty="0" err="1" smtClean="0"/>
              <a:t>juga</a:t>
            </a:r>
            <a:r>
              <a:rPr lang="en-US" sz="1600" dirty="0" smtClean="0"/>
              <a:t> </a:t>
            </a:r>
            <a:r>
              <a:rPr lang="en-US" sz="1600" dirty="0" err="1"/>
              <a:t>mendirikan</a:t>
            </a:r>
            <a:r>
              <a:rPr lang="en-US" sz="1600" dirty="0"/>
              <a:t> </a:t>
            </a:r>
            <a:r>
              <a:rPr lang="en-US" sz="1600" dirty="0" err="1"/>
              <a:t>kantor</a:t>
            </a:r>
            <a:r>
              <a:rPr lang="en-US" sz="1600" dirty="0"/>
              <a:t> </a:t>
            </a:r>
            <a:r>
              <a:rPr lang="en-US" sz="1600" dirty="0" err="1"/>
              <a:t>dagang</a:t>
            </a:r>
            <a:r>
              <a:rPr lang="en-US" sz="1600" dirty="0"/>
              <a:t> VOC, </a:t>
            </a:r>
            <a:r>
              <a:rPr lang="en-US" sz="1600" dirty="0" err="1"/>
              <a:t>mula-mula</a:t>
            </a:r>
            <a:r>
              <a:rPr lang="en-US" sz="1600" dirty="0"/>
              <a:t> di </a:t>
            </a:r>
            <a:r>
              <a:rPr lang="en-US" sz="1600" dirty="0" err="1" smtClean="0"/>
              <a:t>Banten</a:t>
            </a:r>
            <a:r>
              <a:rPr lang="en-US" sz="1600" dirty="0" smtClean="0"/>
              <a:t> (1610</a:t>
            </a:r>
            <a:r>
              <a:rPr lang="en-US" sz="1600" dirty="0"/>
              <a:t>) </a:t>
            </a:r>
            <a:r>
              <a:rPr lang="en-US" sz="1600" dirty="0" err="1"/>
              <a:t>kemudian</a:t>
            </a:r>
            <a:r>
              <a:rPr lang="en-US" sz="1600" dirty="0"/>
              <a:t> di </a:t>
            </a:r>
            <a:r>
              <a:rPr lang="en-US" sz="1600" dirty="0" err="1"/>
              <a:t>Jayakarta</a:t>
            </a:r>
            <a:r>
              <a:rPr lang="en-US" sz="1600" dirty="0"/>
              <a:t> (1611).</a:t>
            </a:r>
          </a:p>
        </p:txBody>
      </p:sp>
    </p:spTree>
    <p:extLst>
      <p:ext uri="{BB962C8B-B14F-4D97-AF65-F5344CB8AC3E}">
        <p14:creationId xmlns:p14="http://schemas.microsoft.com/office/powerpoint/2010/main" val="16369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33368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VOC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1217230"/>
            <a:ext cx="5943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/>
              <a:t>Kebijakan</a:t>
            </a:r>
            <a:r>
              <a:rPr lang="en-US" sz="1600" dirty="0" smtClean="0"/>
              <a:t> 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keberhasil</a:t>
            </a:r>
            <a:r>
              <a:rPr lang="en-US" sz="1600" dirty="0"/>
              <a:t> Jan </a:t>
            </a:r>
            <a:r>
              <a:rPr lang="en-US" sz="1600" dirty="0" err="1"/>
              <a:t>Pieterszoon</a:t>
            </a:r>
            <a:r>
              <a:rPr lang="en-US" sz="1600" dirty="0"/>
              <a:t> </a:t>
            </a:r>
            <a:r>
              <a:rPr lang="en-US" sz="1600" dirty="0" err="1"/>
              <a:t>Coen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antara</a:t>
            </a:r>
            <a:r>
              <a:rPr lang="en-US" sz="1600" dirty="0" smtClean="0"/>
              <a:t> lain: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 smtClean="0"/>
              <a:t>Memindahkan</a:t>
            </a:r>
            <a:r>
              <a:rPr lang="en-US" sz="1600" dirty="0" smtClean="0"/>
              <a:t> </a:t>
            </a:r>
            <a:r>
              <a:rPr lang="en-US" sz="1600" dirty="0" err="1" smtClean="0"/>
              <a:t>markas</a:t>
            </a:r>
            <a:r>
              <a:rPr lang="en-US" sz="1600" dirty="0" smtClean="0"/>
              <a:t> </a:t>
            </a:r>
            <a:r>
              <a:rPr lang="en-US" sz="1600" dirty="0" err="1" smtClean="0"/>
              <a:t>besar</a:t>
            </a:r>
            <a:r>
              <a:rPr lang="en-US" sz="1600" dirty="0" smtClean="0"/>
              <a:t> </a:t>
            </a:r>
            <a:r>
              <a:rPr lang="en-US" sz="1600" dirty="0"/>
              <a:t>VOC </a:t>
            </a:r>
            <a:r>
              <a:rPr lang="en-US" sz="1600" dirty="0" err="1"/>
              <a:t>dari</a:t>
            </a:r>
            <a:r>
              <a:rPr lang="en-US" sz="1600" dirty="0"/>
              <a:t> Ambon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 smtClean="0"/>
              <a:t>Jayakarta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Mengusir</a:t>
            </a:r>
            <a:r>
              <a:rPr lang="en-US" sz="1600" dirty="0"/>
              <a:t> orang </a:t>
            </a:r>
            <a:r>
              <a:rPr lang="en-US" sz="1600" dirty="0" err="1"/>
              <a:t>Inggris</a:t>
            </a:r>
            <a:r>
              <a:rPr lang="en-US" sz="1600" dirty="0"/>
              <a:t> di </a:t>
            </a:r>
            <a:r>
              <a:rPr lang="en-US" sz="1600" dirty="0" err="1"/>
              <a:t>Pulau</a:t>
            </a:r>
            <a:r>
              <a:rPr lang="en-US" sz="1600" dirty="0"/>
              <a:t> Run yang </a:t>
            </a:r>
            <a:r>
              <a:rPr lang="en-US" sz="1600" dirty="0" err="1" smtClean="0"/>
              <a:t>diam-diam</a:t>
            </a:r>
            <a:r>
              <a:rPr lang="en-US" sz="1600" dirty="0" smtClean="0"/>
              <a:t> </a:t>
            </a:r>
            <a:r>
              <a:rPr lang="en-US" sz="1600" dirty="0" err="1" smtClean="0"/>
              <a:t>tetap</a:t>
            </a:r>
            <a:r>
              <a:rPr lang="en-US" sz="1600" dirty="0" smtClean="0"/>
              <a:t> </a:t>
            </a:r>
            <a:r>
              <a:rPr lang="en-US" sz="1600" dirty="0" err="1" smtClean="0"/>
              <a:t>melakukan</a:t>
            </a:r>
            <a:r>
              <a:rPr lang="en-US" sz="1600" dirty="0" smtClean="0"/>
              <a:t> </a:t>
            </a:r>
            <a:r>
              <a:rPr lang="en-US" sz="1600" dirty="0" err="1"/>
              <a:t>perdagangan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penduduk</a:t>
            </a:r>
            <a:r>
              <a:rPr lang="en-US" sz="1600" dirty="0"/>
              <a:t> Banda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Mengusir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melenyapkan</a:t>
            </a:r>
            <a:r>
              <a:rPr lang="en-US" sz="1600" dirty="0"/>
              <a:t> </a:t>
            </a:r>
            <a:r>
              <a:rPr lang="en-US" sz="1600" dirty="0" err="1"/>
              <a:t>penduduk</a:t>
            </a:r>
            <a:r>
              <a:rPr lang="en-US" sz="1600" dirty="0"/>
              <a:t> </a:t>
            </a:r>
            <a:r>
              <a:rPr lang="en-US" sz="1600" dirty="0" err="1"/>
              <a:t>asli</a:t>
            </a:r>
            <a:r>
              <a:rPr lang="en-US" sz="1600" dirty="0"/>
              <a:t> Banda..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err="1"/>
              <a:t>Menerapkan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 smtClean="0"/>
              <a:t>ekstirpasi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9" name="Picture 2" descr="G:\PPT Mandiri Sejarah Jilid II\Bab 1\Jan_Pieterszoon_Co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5" y="1217230"/>
            <a:ext cx="1895731" cy="2534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0785" y="3888978"/>
            <a:ext cx="1895731" cy="14997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sz="1200" dirty="0"/>
              <a:t>Jan </a:t>
            </a:r>
            <a:r>
              <a:rPr lang="en-US" sz="1200" dirty="0" err="1"/>
              <a:t>Pieterszoon</a:t>
            </a:r>
            <a:r>
              <a:rPr lang="en-US" sz="1200" dirty="0"/>
              <a:t> </a:t>
            </a:r>
            <a:r>
              <a:rPr lang="en-US" sz="1200" dirty="0" err="1"/>
              <a:t>Coen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8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11270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Daendels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6895" y="1025645"/>
            <a:ext cx="1312398" cy="1820031"/>
            <a:chOff x="140616" y="1481378"/>
            <a:chExt cx="2021846" cy="280389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800" y="1481378"/>
              <a:ext cx="1629062" cy="205545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140616" y="4018571"/>
              <a:ext cx="2021846" cy="266700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 smtClean="0"/>
                <a:t>H.W </a:t>
              </a:r>
              <a:r>
                <a:rPr lang="en-US" sz="1200" dirty="0" err="1" smtClean="0"/>
                <a:t>Daendels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453" y="2608875"/>
            <a:ext cx="5700547" cy="2026982"/>
            <a:chOff x="3467099" y="4114800"/>
            <a:chExt cx="5700547" cy="2026982"/>
          </a:xfrm>
        </p:grpSpPr>
        <p:pic>
          <p:nvPicPr>
            <p:cNvPr id="14" name="Picture 3" descr="G:\PPT Mandiri Sejarah Jilid II\Bab 1\842px-Java_Great_Post_Roa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0" y="4114800"/>
              <a:ext cx="5700546" cy="174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467099" y="5864783"/>
              <a:ext cx="56768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/>
                <a:t>Peta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Jalan</a:t>
              </a:r>
              <a:r>
                <a:rPr lang="en-US" sz="1200" dirty="0" smtClean="0"/>
                <a:t> </a:t>
              </a:r>
              <a:r>
                <a:rPr lang="en-US" sz="1200" dirty="0"/>
                <a:t>Raya </a:t>
              </a:r>
              <a:r>
                <a:rPr lang="en-US" sz="1200" dirty="0" err="1"/>
                <a:t>Pos</a:t>
              </a:r>
              <a:r>
                <a:rPr lang="en-US" sz="1200" dirty="0"/>
                <a:t> (de Grote </a:t>
              </a:r>
              <a:r>
                <a:rPr lang="en-US" sz="1200" dirty="0" err="1"/>
                <a:t>Postweg</a:t>
              </a:r>
              <a:r>
                <a:rPr lang="en-US" sz="1200" dirty="0"/>
                <a:t>) 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2004847" y="819150"/>
            <a:ext cx="6910553" cy="5334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smtClean="0"/>
              <a:t>1795, </a:t>
            </a:r>
            <a:r>
              <a:rPr lang="en-US" sz="1600" dirty="0" err="1" smtClean="0"/>
              <a:t>Prancis</a:t>
            </a:r>
            <a:r>
              <a:rPr lang="en-US" sz="1600" dirty="0" smtClean="0"/>
              <a:t> </a:t>
            </a:r>
            <a:r>
              <a:rPr lang="en-US" sz="1600" dirty="0" err="1"/>
              <a:t>berhasil</a:t>
            </a:r>
            <a:r>
              <a:rPr lang="en-US" sz="1600" dirty="0"/>
              <a:t> </a:t>
            </a:r>
            <a:r>
              <a:rPr lang="en-US" sz="1600" dirty="0" err="1"/>
              <a:t>menguasai</a:t>
            </a:r>
            <a:r>
              <a:rPr lang="en-US" sz="1600" dirty="0"/>
              <a:t> </a:t>
            </a:r>
            <a:r>
              <a:rPr lang="en-US" sz="1600" dirty="0" err="1"/>
              <a:t>Belanda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membentuk</a:t>
            </a:r>
            <a:r>
              <a:rPr lang="en-US" sz="1600" dirty="0"/>
              <a:t> </a:t>
            </a:r>
            <a:r>
              <a:rPr lang="en-US" sz="1600" dirty="0" err="1"/>
              <a:t>Republik</a:t>
            </a:r>
            <a:r>
              <a:rPr lang="en-US" sz="1600" dirty="0"/>
              <a:t> </a:t>
            </a:r>
            <a:r>
              <a:rPr lang="en-US" sz="1600" dirty="0" err="1"/>
              <a:t>Bataaf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Louis Napoleon.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04847" y="1599170"/>
            <a:ext cx="6910553" cy="7239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Pemerintah</a:t>
            </a:r>
            <a:r>
              <a:rPr lang="en-US" sz="1600" dirty="0" smtClean="0"/>
              <a:t> </a:t>
            </a:r>
            <a:r>
              <a:rPr lang="en-US" sz="1600" dirty="0" err="1"/>
              <a:t>Prancis</a:t>
            </a:r>
            <a:r>
              <a:rPr lang="en-US" sz="1600" dirty="0"/>
              <a:t> </a:t>
            </a:r>
            <a:r>
              <a:rPr lang="en-US" sz="1600" dirty="0" err="1"/>
              <a:t>mengirim</a:t>
            </a:r>
            <a:r>
              <a:rPr lang="en-US" sz="1600" dirty="0"/>
              <a:t> Herman </a:t>
            </a:r>
            <a:r>
              <a:rPr lang="en-US" sz="1600" dirty="0" err="1"/>
              <a:t>Williem</a:t>
            </a:r>
            <a:r>
              <a:rPr lang="en-US" sz="1600" dirty="0"/>
              <a:t> </a:t>
            </a:r>
            <a:r>
              <a:rPr lang="en-US" sz="1600" dirty="0" err="1"/>
              <a:t>Dandels</a:t>
            </a:r>
            <a:r>
              <a:rPr lang="en-US" sz="1600" dirty="0"/>
              <a:t> (1808—1811)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di </a:t>
            </a:r>
            <a:r>
              <a:rPr lang="en-US" sz="1600" dirty="0" err="1"/>
              <a:t>Hindia</a:t>
            </a:r>
            <a:r>
              <a:rPr lang="en-US" sz="1600" dirty="0"/>
              <a:t> </a:t>
            </a:r>
            <a:r>
              <a:rPr lang="en-US" sz="1600" dirty="0" err="1" smtClean="0"/>
              <a:t>Belanda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tugas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mempertahankan</a:t>
            </a:r>
            <a:r>
              <a:rPr lang="en-US" sz="1600" dirty="0" smtClean="0"/>
              <a:t> </a:t>
            </a:r>
            <a:r>
              <a:rPr lang="en-US" sz="1600" dirty="0" err="1"/>
              <a:t>Pulau</a:t>
            </a:r>
            <a:r>
              <a:rPr lang="en-US" sz="1600" dirty="0"/>
              <a:t> </a:t>
            </a:r>
            <a:r>
              <a:rPr lang="en-US" sz="1600" dirty="0" err="1"/>
              <a:t>Jawa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serangan</a:t>
            </a:r>
            <a:r>
              <a:rPr lang="en-US" sz="1600" dirty="0"/>
              <a:t> </a:t>
            </a:r>
            <a:r>
              <a:rPr lang="en-US" sz="1600" dirty="0" err="1"/>
              <a:t>Inggris</a:t>
            </a:r>
            <a:r>
              <a:rPr lang="en-US" sz="1600" dirty="0"/>
              <a:t>. 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92123" y="2946043"/>
            <a:ext cx="3184478" cy="168310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Kebijakan</a:t>
            </a:r>
            <a:r>
              <a:rPr lang="en-US" sz="1600" dirty="0" smtClean="0"/>
              <a:t> yang paling </a:t>
            </a:r>
            <a:r>
              <a:rPr lang="en-US" sz="1600" dirty="0" err="1" smtClean="0"/>
              <a:t>terkenalnya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/>
              <a:t>m</a:t>
            </a:r>
            <a:r>
              <a:rPr lang="en-US" sz="1600" dirty="0" err="1" smtClean="0"/>
              <a:t>embangun</a:t>
            </a:r>
            <a:r>
              <a:rPr lang="en-US" sz="1600" dirty="0" smtClean="0"/>
              <a:t> </a:t>
            </a:r>
            <a:r>
              <a:rPr lang="en-US" sz="1600" dirty="0" err="1"/>
              <a:t>Jalan</a:t>
            </a:r>
            <a:r>
              <a:rPr lang="en-US" sz="1600" dirty="0"/>
              <a:t> Raya </a:t>
            </a:r>
            <a:r>
              <a:rPr lang="en-US" sz="1600" dirty="0" err="1"/>
              <a:t>Pos</a:t>
            </a:r>
            <a:r>
              <a:rPr lang="en-US" sz="1600" dirty="0"/>
              <a:t> (</a:t>
            </a:r>
            <a:r>
              <a:rPr lang="en-US" sz="1600" i="1" dirty="0"/>
              <a:t>de Grote </a:t>
            </a:r>
            <a:r>
              <a:rPr lang="en-US" sz="1600" i="1" dirty="0" err="1"/>
              <a:t>Postweg</a:t>
            </a:r>
            <a:r>
              <a:rPr lang="en-US" sz="1600" dirty="0"/>
              <a:t>)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Anyer</a:t>
            </a:r>
            <a:r>
              <a:rPr lang="en-US" sz="1600" dirty="0"/>
              <a:t> </a:t>
            </a:r>
            <a:r>
              <a:rPr lang="en-US" sz="1600" dirty="0" err="1"/>
              <a:t>hingga</a:t>
            </a:r>
            <a:r>
              <a:rPr lang="en-US" sz="1600" dirty="0"/>
              <a:t> </a:t>
            </a:r>
            <a:r>
              <a:rPr lang="en-US" sz="1600" dirty="0" err="1"/>
              <a:t>Panarukan</a:t>
            </a:r>
            <a:r>
              <a:rPr lang="en-US" sz="1600" dirty="0"/>
              <a:t> </a:t>
            </a:r>
            <a:r>
              <a:rPr lang="en-US" sz="1600" dirty="0" err="1"/>
              <a:t>sepanjang</a:t>
            </a:r>
            <a:r>
              <a:rPr lang="en-US" sz="1600" dirty="0"/>
              <a:t> 1.100 km. </a:t>
            </a:r>
            <a:r>
              <a:rPr lang="en-US" sz="1600" dirty="0" err="1"/>
              <a:t>Jalan</a:t>
            </a:r>
            <a:r>
              <a:rPr lang="en-US" sz="1600" dirty="0"/>
              <a:t> </a:t>
            </a:r>
            <a:r>
              <a:rPr lang="en-US" sz="1600" dirty="0" err="1"/>
              <a:t>raya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mempermudah</a:t>
            </a:r>
            <a:r>
              <a:rPr lang="en-US" sz="1600" dirty="0"/>
              <a:t> </a:t>
            </a:r>
            <a:r>
              <a:rPr lang="en-US" sz="1600" dirty="0" err="1"/>
              <a:t>mobilitas</a:t>
            </a:r>
            <a:r>
              <a:rPr lang="en-US" sz="1600" dirty="0"/>
              <a:t> </a:t>
            </a:r>
            <a:r>
              <a:rPr lang="en-US" sz="1600" dirty="0" err="1"/>
              <a:t>pasukan</a:t>
            </a:r>
            <a:r>
              <a:rPr lang="en-US" sz="1600" dirty="0"/>
              <a:t> di </a:t>
            </a:r>
            <a:r>
              <a:rPr lang="en-US" sz="1600" dirty="0" err="1"/>
              <a:t>Jawa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13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11270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Janssens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80401" y="1352550"/>
            <a:ext cx="6226065" cy="164056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1800" dirty="0" err="1"/>
              <a:t>Daendels</a:t>
            </a:r>
            <a:r>
              <a:rPr lang="en-US" sz="1800" dirty="0"/>
              <a:t> </a:t>
            </a:r>
            <a:r>
              <a:rPr lang="en-US" sz="1800" dirty="0" err="1"/>
              <a:t>dipanggil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Belanda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 1811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digantikan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Jan Willem </a:t>
            </a:r>
            <a:r>
              <a:rPr lang="en-US" sz="1800" dirty="0" err="1"/>
              <a:t>Janssens</a:t>
            </a:r>
            <a:r>
              <a:rPr lang="en-US" sz="1800" dirty="0" smtClean="0"/>
              <a:t>. </a:t>
            </a:r>
            <a:r>
              <a:rPr lang="it-IT" sz="1800" dirty="0"/>
              <a:t>Pasukan Inggris mendarat di Batavia pada 4 Agustus 1811 dan berhasil menguasai kota tersebut. Pada 18 September 1811, Janssens menandatangani Kapitulasi Tuntang sebagai tanda resmi penyerahan Hindia Belanda kepada Inggris. 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57200" y="1533639"/>
            <a:ext cx="1600200" cy="2162061"/>
            <a:chOff x="140616" y="1481379"/>
            <a:chExt cx="1600200" cy="2162061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800" y="1481379"/>
              <a:ext cx="1271833" cy="160472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140616" y="3376740"/>
              <a:ext cx="1600200" cy="266700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 smtClean="0"/>
                <a:t>J.W.  </a:t>
              </a:r>
              <a:r>
                <a:rPr lang="en-US" sz="1200" dirty="0" err="1" smtClean="0"/>
                <a:t>Janssens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11270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Thomas Stamford Raffles </a:t>
            </a:r>
            <a:endParaRPr kumimoji="1" lang="en-US" altLang="ja-JP" sz="2800" i="0" spc="3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33601" y="675679"/>
            <a:ext cx="6986749" cy="26655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Masa</a:t>
            </a:r>
            <a:r>
              <a:rPr lang="en-US" sz="1600" dirty="0" smtClean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</a:t>
            </a:r>
            <a:r>
              <a:rPr lang="en-US" sz="1600" dirty="0" err="1"/>
              <a:t>Inggris</a:t>
            </a:r>
            <a:r>
              <a:rPr lang="en-US" sz="1600" dirty="0"/>
              <a:t> di Nusantara </a:t>
            </a:r>
            <a:r>
              <a:rPr lang="en-US" sz="1600" dirty="0" err="1"/>
              <a:t>dimulai</a:t>
            </a:r>
            <a:r>
              <a:rPr lang="en-US" sz="1600" dirty="0"/>
              <a:t> </a:t>
            </a:r>
            <a:r>
              <a:rPr lang="en-US" sz="1600" dirty="0" err="1"/>
              <a:t>sejak</a:t>
            </a:r>
            <a:r>
              <a:rPr lang="en-US" sz="1600" dirty="0"/>
              <a:t> 18 September 1811.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33601" y="1179762"/>
            <a:ext cx="4495800" cy="192538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Beberapa</a:t>
            </a:r>
            <a:r>
              <a:rPr lang="en-US" sz="1600" dirty="0" smtClean="0"/>
              <a:t> </a:t>
            </a:r>
            <a:r>
              <a:rPr lang="en-US" sz="1600" dirty="0" err="1" smtClean="0"/>
              <a:t>kebijakannya</a:t>
            </a:r>
            <a:r>
              <a:rPr lang="en-US" sz="1600" dirty="0" smtClean="0"/>
              <a:t>:</a:t>
            </a:r>
          </a:p>
          <a:p>
            <a:pPr marL="34290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Membagi</a:t>
            </a:r>
            <a:r>
              <a:rPr lang="en-US" sz="1600" dirty="0"/>
              <a:t> </a:t>
            </a:r>
            <a:r>
              <a:rPr lang="en-US" sz="1600" dirty="0" err="1"/>
              <a:t>Pulau</a:t>
            </a:r>
            <a:r>
              <a:rPr lang="en-US" sz="1600" dirty="0"/>
              <a:t> </a:t>
            </a:r>
            <a:r>
              <a:rPr lang="en-US" sz="1600" dirty="0" err="1"/>
              <a:t>Jawa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enam</a:t>
            </a:r>
            <a:r>
              <a:rPr lang="en-US" sz="1600" dirty="0"/>
              <a:t> </a:t>
            </a:r>
            <a:r>
              <a:rPr lang="en-US" sz="1600" dirty="0" err="1"/>
              <a:t>belas</a:t>
            </a:r>
            <a:r>
              <a:rPr lang="en-US" sz="1600" dirty="0"/>
              <a:t> </a:t>
            </a:r>
            <a:r>
              <a:rPr lang="en-US" sz="1600" dirty="0" err="1"/>
              <a:t>keresidenan</a:t>
            </a:r>
            <a:r>
              <a:rPr lang="en-US" sz="1600" dirty="0"/>
              <a:t>.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/>
              <a:t>peran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</a:t>
            </a:r>
            <a:r>
              <a:rPr lang="en-US" sz="1600" dirty="0" err="1"/>
              <a:t>bupati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pemungut</a:t>
            </a:r>
            <a:r>
              <a:rPr lang="en-US" sz="1600" dirty="0"/>
              <a:t> </a:t>
            </a:r>
            <a:r>
              <a:rPr lang="en-US" sz="1600" dirty="0" err="1"/>
              <a:t>pajak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menjadikannya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pegawai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</a:t>
            </a:r>
            <a:r>
              <a:rPr lang="en-US" sz="1600" dirty="0" err="1"/>
              <a:t>kolonial</a:t>
            </a:r>
            <a:r>
              <a:rPr lang="en-US" sz="1600" dirty="0"/>
              <a:t>.</a:t>
            </a:r>
            <a:endParaRPr lang="en-US" sz="1600" dirty="0" smtClean="0"/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Menetapkan</a:t>
            </a:r>
            <a:r>
              <a:rPr lang="en-US" sz="1600" dirty="0" smtClean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sewa</a:t>
            </a:r>
            <a:r>
              <a:rPr lang="en-US" sz="1600" dirty="0"/>
              <a:t> </a:t>
            </a:r>
            <a:r>
              <a:rPr lang="en-US" sz="1600" dirty="0" err="1"/>
              <a:t>tanah</a:t>
            </a:r>
            <a:r>
              <a:rPr lang="en-US" sz="1600" dirty="0"/>
              <a:t> (</a:t>
            </a:r>
            <a:r>
              <a:rPr lang="en-US" sz="1600" i="1" dirty="0" err="1"/>
              <a:t>landrent</a:t>
            </a:r>
            <a:r>
              <a:rPr lang="en-US" sz="1600" dirty="0" smtClean="0"/>
              <a:t>)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Memberi</a:t>
            </a:r>
            <a:r>
              <a:rPr lang="en-US" sz="1600" dirty="0" smtClean="0"/>
              <a:t> </a:t>
            </a:r>
            <a:r>
              <a:rPr lang="en-US" sz="1600" dirty="0" err="1"/>
              <a:t>kebebasan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</a:t>
            </a:r>
            <a:r>
              <a:rPr lang="en-US" sz="1600" dirty="0" err="1"/>
              <a:t>petani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menanam</a:t>
            </a:r>
            <a:r>
              <a:rPr lang="en-US" sz="1600" dirty="0"/>
              <a:t> </a:t>
            </a:r>
            <a:r>
              <a:rPr lang="en-US" sz="1600" dirty="0" err="1"/>
              <a:t>tanaman</a:t>
            </a:r>
            <a:r>
              <a:rPr lang="en-US" sz="1600" dirty="0"/>
              <a:t> yang </a:t>
            </a:r>
            <a:r>
              <a:rPr lang="en-US" sz="1600" dirty="0" err="1"/>
              <a:t>laku</a:t>
            </a:r>
            <a:r>
              <a:rPr lang="en-US" sz="1600" dirty="0"/>
              <a:t> di </a:t>
            </a:r>
            <a:r>
              <a:rPr lang="en-US" sz="1600" dirty="0" err="1"/>
              <a:t>pasaran</a:t>
            </a:r>
            <a:r>
              <a:rPr lang="en-US" sz="1600" dirty="0"/>
              <a:t> </a:t>
            </a:r>
            <a:r>
              <a:rPr lang="en-US" sz="1600" dirty="0" err="1"/>
              <a:t>dunia</a:t>
            </a:r>
            <a:r>
              <a:rPr lang="en-US" sz="1600" dirty="0"/>
              <a:t>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401" y="3470259"/>
            <a:ext cx="6797565" cy="4191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Pemerintahan</a:t>
            </a:r>
            <a:r>
              <a:rPr lang="en-US" sz="1600" dirty="0" smtClean="0"/>
              <a:t> </a:t>
            </a:r>
            <a:r>
              <a:rPr lang="en-US" sz="1600" dirty="0"/>
              <a:t>Raffles </a:t>
            </a:r>
            <a:r>
              <a:rPr lang="en-US" sz="1600" dirty="0" err="1"/>
              <a:t>berakhir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1816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digantikan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John </a:t>
            </a:r>
            <a:r>
              <a:rPr lang="en-US" sz="1600" dirty="0" err="1"/>
              <a:t>Fendall</a:t>
            </a:r>
            <a:r>
              <a:rPr lang="en-US" sz="1600" dirty="0"/>
              <a:t> Jr.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4225" y="942233"/>
            <a:ext cx="1779376" cy="2024510"/>
            <a:chOff x="66826" y="1353515"/>
            <a:chExt cx="1968082" cy="206893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799" y="1353515"/>
              <a:ext cx="1391120" cy="1685855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66826" y="3174533"/>
              <a:ext cx="1968082" cy="247916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 smtClean="0"/>
                <a:t>Thomas </a:t>
              </a:r>
              <a:r>
                <a:rPr lang="en-US" sz="1200" dirty="0" err="1" smtClean="0"/>
                <a:t>Stamfor</a:t>
              </a:r>
              <a:r>
                <a:rPr lang="en-US" sz="1200" dirty="0" smtClean="0"/>
                <a:t> Raffles</a:t>
              </a:r>
              <a:endParaRPr lang="en-US" sz="1200" dirty="0"/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152400" y="3943350"/>
            <a:ext cx="6324600" cy="65891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Konvensi</a:t>
            </a:r>
            <a:r>
              <a:rPr lang="en-US" sz="1600" dirty="0"/>
              <a:t> London (</a:t>
            </a:r>
            <a:r>
              <a:rPr lang="en-US" sz="1600" dirty="0" smtClean="0"/>
              <a:t>1814) </a:t>
            </a:r>
            <a:r>
              <a:rPr lang="en-US" sz="1600" dirty="0" err="1" smtClean="0"/>
              <a:t>berisi</a:t>
            </a:r>
            <a:r>
              <a:rPr lang="en-US" sz="1600" dirty="0"/>
              <a:t> </a:t>
            </a:r>
            <a:r>
              <a:rPr lang="en-US" sz="1600" dirty="0" err="1" smtClean="0"/>
              <a:t>kesepakatan</a:t>
            </a:r>
            <a:r>
              <a:rPr lang="en-US" sz="1600" dirty="0" smtClean="0"/>
              <a:t> agar </a:t>
            </a:r>
            <a:r>
              <a:rPr lang="en-US" sz="1600" dirty="0" err="1" smtClean="0"/>
              <a:t>Inggris</a:t>
            </a:r>
            <a:r>
              <a:rPr lang="en-US" sz="1600" dirty="0" smtClean="0"/>
              <a:t> </a:t>
            </a:r>
            <a:r>
              <a:rPr lang="en-US" sz="1600" dirty="0" err="1"/>
              <a:t>mengembalikan</a:t>
            </a:r>
            <a:r>
              <a:rPr lang="en-US" sz="1600" dirty="0"/>
              <a:t> </a:t>
            </a:r>
            <a:r>
              <a:rPr lang="en-US" sz="1600" dirty="0" err="1"/>
              <a:t>tanah</a:t>
            </a:r>
            <a:r>
              <a:rPr lang="en-US" sz="1600" dirty="0"/>
              <a:t> </a:t>
            </a:r>
            <a:r>
              <a:rPr lang="en-US" sz="1600" dirty="0" err="1"/>
              <a:t>jajahan</a:t>
            </a:r>
            <a:r>
              <a:rPr lang="en-US" sz="1600" dirty="0"/>
              <a:t> </a:t>
            </a:r>
            <a:r>
              <a:rPr lang="en-US" sz="1600" dirty="0" err="1"/>
              <a:t>Hindia</a:t>
            </a:r>
            <a:r>
              <a:rPr lang="en-US" sz="1600" dirty="0"/>
              <a:t> </a:t>
            </a:r>
            <a:r>
              <a:rPr lang="en-US" sz="1600" dirty="0" err="1"/>
              <a:t>Belanda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Belanda</a:t>
            </a:r>
            <a:r>
              <a:rPr lang="en-US" sz="1600" dirty="0"/>
              <a:t>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97622" y="1437441"/>
            <a:ext cx="2506715" cy="2970967"/>
            <a:chOff x="6597622" y="1437441"/>
            <a:chExt cx="2506715" cy="2970967"/>
          </a:xfrm>
        </p:grpSpPr>
        <p:sp>
          <p:nvSpPr>
            <p:cNvPr id="16" name="Title 1"/>
            <p:cNvSpPr txBox="1">
              <a:spLocks/>
            </p:cNvSpPr>
            <p:nvPr/>
          </p:nvSpPr>
          <p:spPr>
            <a:xfrm>
              <a:off x="6597622" y="3996767"/>
              <a:ext cx="2506715" cy="411641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 err="1" smtClean="0"/>
                <a:t>Buku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karangan</a:t>
              </a:r>
              <a:r>
                <a:rPr lang="en-US" sz="1200" dirty="0" smtClean="0"/>
                <a:t> Raffles </a:t>
              </a:r>
              <a:r>
                <a:rPr lang="en-US" sz="1200" dirty="0" err="1" smtClean="0"/>
                <a:t>hasil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penelitiannya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selama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mermerintah</a:t>
              </a:r>
              <a:r>
                <a:rPr lang="en-US" sz="1200" dirty="0" smtClean="0"/>
                <a:t> di Nusantara</a:t>
              </a:r>
              <a:endParaRPr lang="en-US" sz="12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949966" y="1437441"/>
              <a:ext cx="1905000" cy="2451918"/>
              <a:chOff x="4038600" y="675679"/>
              <a:chExt cx="2819399" cy="3814729"/>
            </a:xfrm>
          </p:grpSpPr>
          <p:sp>
            <p:nvSpPr>
              <p:cNvPr id="18" name="Cube 17"/>
              <p:cNvSpPr/>
              <p:nvPr/>
            </p:nvSpPr>
            <p:spPr>
              <a:xfrm>
                <a:off x="4038600" y="675679"/>
                <a:ext cx="2819399" cy="3783780"/>
              </a:xfrm>
              <a:prstGeom prst="cube">
                <a:avLst>
                  <a:gd name="adj" fmla="val 3711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2" tIns="45716" rIns="91432" bIns="45716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38600" y="859878"/>
                <a:ext cx="2667000" cy="3630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48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ifky\Sejarah\geheugenvannederland.nl\Produksi kayu-1913 (Jean Demmeni-Museum Volkenkunde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t="15621" r="2753" b="15704"/>
          <a:stretch/>
        </p:blipFill>
        <p:spPr bwMode="auto">
          <a:xfrm>
            <a:off x="-49242" y="-19050"/>
            <a:ext cx="9193242" cy="53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7"/>
          <p:cNvSpPr/>
          <p:nvPr/>
        </p:nvSpPr>
        <p:spPr>
          <a:xfrm>
            <a:off x="92122" y="523281"/>
            <a:ext cx="24986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54233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Ekonomi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Liberal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8978" y="879258"/>
            <a:ext cx="8511622" cy="473292"/>
          </a:xfrm>
          <a:prstGeom prst="rect">
            <a:avLst/>
          </a:prstGeom>
          <a:solidFill>
            <a:srgbClr val="000000">
              <a:alpha val="25098"/>
            </a:srgb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Faktor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utama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ekonomi</a:t>
            </a:r>
            <a:r>
              <a:rPr lang="en-US" sz="1600" dirty="0">
                <a:solidFill>
                  <a:schemeClr val="bg1"/>
                </a:solidFill>
              </a:rPr>
              <a:t> liberal </a:t>
            </a:r>
            <a:r>
              <a:rPr lang="en-US" sz="1600" dirty="0" err="1">
                <a:solidFill>
                  <a:schemeClr val="bg1"/>
                </a:solidFill>
              </a:rPr>
              <a:t>adalah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kemenangan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kelompok</a:t>
            </a:r>
            <a:r>
              <a:rPr lang="en-US" sz="1600" dirty="0">
                <a:solidFill>
                  <a:schemeClr val="bg1"/>
                </a:solidFill>
              </a:rPr>
              <a:t> liberal </a:t>
            </a:r>
            <a:r>
              <a:rPr lang="en-US" sz="1600" dirty="0" err="1">
                <a:solidFill>
                  <a:schemeClr val="bg1"/>
                </a:solidFill>
              </a:rPr>
              <a:t>dalam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parlemen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Belanda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05260" y="1809750"/>
            <a:ext cx="8920499" cy="1435272"/>
          </a:xfrm>
          <a:prstGeom prst="rect">
            <a:avLst/>
          </a:prstGeom>
          <a:solidFill>
            <a:srgbClr val="000000">
              <a:alpha val="25098"/>
            </a:srgb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Pengaruh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ekonomi</a:t>
            </a:r>
            <a:r>
              <a:rPr lang="en-US" sz="1600" dirty="0">
                <a:solidFill>
                  <a:schemeClr val="bg1"/>
                </a:solidFill>
              </a:rPr>
              <a:t> liberal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Meningkatnya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jumlah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pengusaha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asing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ingin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menanamkan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modalnya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Hindia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Belanda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Banyak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bermunculan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perkebunan-perkebunan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swasta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asing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Hindia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Belanda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Berkembangnya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kegiatan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pertambangan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dirty="0" err="1" smtClean="0">
                <a:solidFill>
                  <a:schemeClr val="bg1"/>
                </a:solidFill>
              </a:rPr>
              <a:t>Terjadinya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pengerahan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tenaga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kerja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besar-besaran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0" y="4781550"/>
            <a:ext cx="2276731" cy="149976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bg1"/>
                </a:solidFill>
              </a:rPr>
              <a:t>Produksi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kayu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sekitar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tahun</a:t>
            </a:r>
            <a:r>
              <a:rPr lang="en-US" sz="1200" dirty="0" smtClean="0">
                <a:solidFill>
                  <a:schemeClr val="bg1"/>
                </a:solidFill>
              </a:rPr>
              <a:t> 1913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31526"/>
            <a:ext cx="232769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2531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9" b="1"/>
          <a:stretch/>
        </p:blipFill>
        <p:spPr bwMode="auto">
          <a:xfrm>
            <a:off x="0" y="742950"/>
            <a:ext cx="9144000" cy="45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7"/>
          <p:cNvSpPr/>
          <p:nvPr/>
        </p:nvSpPr>
        <p:spPr>
          <a:xfrm>
            <a:off x="92122" y="523281"/>
            <a:ext cx="24986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542331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Ekonomi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Liberal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122" y="742950"/>
            <a:ext cx="8899478" cy="882738"/>
          </a:xfrm>
          <a:prstGeom prst="rect">
            <a:avLst/>
          </a:prstGeom>
          <a:solidFill>
            <a:srgbClr val="DCE6F2">
              <a:alpha val="69804"/>
            </a:srgb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b="1" dirty="0" err="1" smtClean="0"/>
              <a:t>Berikut</a:t>
            </a:r>
            <a:r>
              <a:rPr lang="en-US" sz="1600" b="1" dirty="0" smtClean="0"/>
              <a:t> </a:t>
            </a:r>
            <a:r>
              <a:rPr lang="en-US" sz="1600" b="1" dirty="0" err="1"/>
              <a:t>beberapa</a:t>
            </a:r>
            <a:r>
              <a:rPr lang="en-US" sz="1600" b="1" dirty="0"/>
              <a:t> </a:t>
            </a:r>
            <a:r>
              <a:rPr lang="en-US" sz="1600" b="1" dirty="0" err="1"/>
              <a:t>undang-undang</a:t>
            </a:r>
            <a:r>
              <a:rPr lang="en-US" sz="1600" b="1" dirty="0"/>
              <a:t> yang </a:t>
            </a:r>
            <a:r>
              <a:rPr lang="en-US" sz="1600" b="1" dirty="0" err="1"/>
              <a:t>dikeluarkan</a:t>
            </a:r>
            <a:r>
              <a:rPr lang="en-US" sz="1600" b="1" dirty="0"/>
              <a:t> </a:t>
            </a:r>
            <a:r>
              <a:rPr lang="en-US" sz="1600" b="1" dirty="0" err="1"/>
              <a:t>pada</a:t>
            </a:r>
            <a:r>
              <a:rPr lang="en-US" sz="1600" b="1" dirty="0"/>
              <a:t> </a:t>
            </a:r>
            <a:r>
              <a:rPr lang="en-US" sz="1600" b="1" dirty="0" err="1"/>
              <a:t>masa</a:t>
            </a:r>
            <a:r>
              <a:rPr lang="en-US" sz="1600" b="1" dirty="0"/>
              <a:t> </a:t>
            </a:r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ekonomi</a:t>
            </a:r>
            <a:r>
              <a:rPr lang="en-US" sz="1600" b="1" dirty="0"/>
              <a:t> liberal:</a:t>
            </a:r>
          </a:p>
          <a:p>
            <a:pPr marL="285750" lvl="0" indent="-285750"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600" b="1" dirty="0" err="1" smtClean="0"/>
              <a:t>Undang-Undang</a:t>
            </a:r>
            <a:r>
              <a:rPr lang="en-US" sz="1600" b="1" dirty="0" smtClean="0"/>
              <a:t> </a:t>
            </a:r>
            <a:r>
              <a:rPr lang="en-US" sz="1600" b="1" dirty="0" err="1"/>
              <a:t>Agraria</a:t>
            </a:r>
            <a:r>
              <a:rPr lang="en-US" sz="1600" b="1" dirty="0"/>
              <a:t> (</a:t>
            </a:r>
            <a:r>
              <a:rPr lang="en-US" sz="1600" b="1" i="1" dirty="0" err="1"/>
              <a:t>Agrarische</a:t>
            </a:r>
            <a:r>
              <a:rPr lang="en-US" sz="1600" b="1" i="1" dirty="0"/>
              <a:t> Wet</a:t>
            </a:r>
            <a:r>
              <a:rPr lang="en-US" sz="1600" b="1" dirty="0"/>
              <a:t>) </a:t>
            </a:r>
            <a:r>
              <a:rPr lang="en-US" sz="1600" b="1" dirty="0" err="1"/>
              <a:t>tahun</a:t>
            </a:r>
            <a:r>
              <a:rPr lang="en-US" sz="1600" b="1" dirty="0"/>
              <a:t> 1870.</a:t>
            </a:r>
          </a:p>
          <a:p>
            <a:pPr marL="285750" lvl="0" indent="-285750"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600" b="1" dirty="0" err="1" smtClean="0"/>
              <a:t>Undang-Undang</a:t>
            </a:r>
            <a:r>
              <a:rPr lang="en-US" sz="1600" b="1" dirty="0" smtClean="0"/>
              <a:t> </a:t>
            </a:r>
            <a:r>
              <a:rPr lang="en-US" sz="1600" b="1" dirty="0" err="1"/>
              <a:t>Gula</a:t>
            </a:r>
            <a:r>
              <a:rPr lang="en-US" sz="1600" b="1" dirty="0"/>
              <a:t> (</a:t>
            </a:r>
            <a:r>
              <a:rPr lang="en-US" sz="1600" b="1" i="1" dirty="0" err="1"/>
              <a:t>Suiker</a:t>
            </a:r>
            <a:r>
              <a:rPr lang="en-US" sz="1600" b="1" i="1" dirty="0"/>
              <a:t> Wet</a:t>
            </a:r>
            <a:r>
              <a:rPr lang="en-US" sz="1600" b="1" dirty="0"/>
              <a:t>) </a:t>
            </a:r>
            <a:r>
              <a:rPr lang="en-US" sz="1600" b="1" dirty="0" err="1"/>
              <a:t>tahun</a:t>
            </a:r>
            <a:r>
              <a:rPr lang="en-US" sz="1600" b="1" dirty="0"/>
              <a:t> 1870.</a:t>
            </a:r>
            <a:endParaRPr lang="en-US" sz="1600" b="1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122" y="1752076"/>
            <a:ext cx="5699078" cy="1429274"/>
          </a:xfrm>
          <a:prstGeom prst="rect">
            <a:avLst/>
          </a:prstGeom>
          <a:solidFill>
            <a:srgbClr val="DCE6F2">
              <a:alpha val="69804"/>
            </a:srgb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b="1" dirty="0" err="1" smtClean="0"/>
              <a:t>Dampak</a:t>
            </a:r>
            <a:r>
              <a:rPr lang="en-US" sz="1600" b="1" dirty="0" smtClean="0"/>
              <a:t> </a:t>
            </a:r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ekonomi</a:t>
            </a:r>
            <a:r>
              <a:rPr lang="en-US" sz="1600" b="1" dirty="0"/>
              <a:t> </a:t>
            </a:r>
            <a:r>
              <a:rPr lang="en-US" sz="1600" b="1" dirty="0" smtClean="0"/>
              <a:t>liberal: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b="1" dirty="0" err="1" smtClean="0"/>
              <a:t>Eksploitasi</a:t>
            </a:r>
            <a:r>
              <a:rPr lang="en-US" sz="1600" b="1" dirty="0" smtClean="0"/>
              <a:t> </a:t>
            </a:r>
            <a:r>
              <a:rPr lang="en-US" sz="1600" b="1" dirty="0" err="1"/>
              <a:t>sumber</a:t>
            </a:r>
            <a:r>
              <a:rPr lang="en-US" sz="1600" b="1" dirty="0"/>
              <a:t> </a:t>
            </a:r>
            <a:r>
              <a:rPr lang="en-US" sz="1600" b="1" dirty="0" err="1"/>
              <a:t>daya</a:t>
            </a:r>
            <a:r>
              <a:rPr lang="en-US" sz="1600" b="1" dirty="0"/>
              <a:t> </a:t>
            </a:r>
            <a:r>
              <a:rPr lang="en-US" sz="1600" b="1" dirty="0" err="1"/>
              <a:t>alam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sumber</a:t>
            </a:r>
            <a:r>
              <a:rPr lang="en-US" sz="1600" b="1" dirty="0"/>
              <a:t> </a:t>
            </a:r>
            <a:r>
              <a:rPr lang="en-US" sz="1600" b="1" dirty="0" err="1"/>
              <a:t>daya</a:t>
            </a:r>
            <a:r>
              <a:rPr lang="en-US" sz="1600" b="1" dirty="0"/>
              <a:t> </a:t>
            </a:r>
            <a:r>
              <a:rPr lang="en-US" sz="1600" b="1" dirty="0" err="1"/>
              <a:t>telah</a:t>
            </a:r>
            <a:r>
              <a:rPr lang="en-US" sz="1600" b="1" dirty="0"/>
              <a:t> </a:t>
            </a:r>
            <a:r>
              <a:rPr lang="en-US" sz="1600" b="1" dirty="0" err="1"/>
              <a:t>melampaui</a:t>
            </a:r>
            <a:r>
              <a:rPr lang="en-US" sz="1600" b="1" dirty="0"/>
              <a:t> </a:t>
            </a:r>
            <a:r>
              <a:rPr lang="en-US" sz="1600" b="1" dirty="0" err="1"/>
              <a:t>batas</a:t>
            </a:r>
            <a:r>
              <a:rPr lang="en-US" sz="1600" b="1" dirty="0"/>
              <a:t>. 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b="1" dirty="0" err="1" smtClean="0"/>
              <a:t>Penduduk</a:t>
            </a:r>
            <a:r>
              <a:rPr lang="en-US" sz="1600" b="1" dirty="0" smtClean="0"/>
              <a:t> </a:t>
            </a:r>
            <a:r>
              <a:rPr lang="en-US" sz="1600" b="1" dirty="0" err="1"/>
              <a:t>pribumi</a:t>
            </a:r>
            <a:r>
              <a:rPr lang="en-US" sz="1600" b="1" dirty="0"/>
              <a:t> </a:t>
            </a:r>
            <a:r>
              <a:rPr lang="en-US" sz="1600" b="1" dirty="0" err="1"/>
              <a:t>kehilangan</a:t>
            </a:r>
            <a:r>
              <a:rPr lang="en-US" sz="1600" b="1" dirty="0"/>
              <a:t> </a:t>
            </a:r>
            <a:r>
              <a:rPr lang="en-US" sz="1600" b="1" dirty="0" err="1"/>
              <a:t>tanah</a:t>
            </a:r>
            <a:r>
              <a:rPr lang="en-US" sz="1600" b="1" dirty="0"/>
              <a:t> </a:t>
            </a:r>
            <a:r>
              <a:rPr lang="en-US" sz="1600" b="1" dirty="0" err="1"/>
              <a:t>miliknya</a:t>
            </a:r>
            <a:r>
              <a:rPr lang="en-US" sz="1600" b="1" dirty="0"/>
              <a:t> yang </a:t>
            </a:r>
            <a:r>
              <a:rPr lang="en-US" sz="1600" b="1" dirty="0" err="1"/>
              <a:t>terpaksa</a:t>
            </a:r>
            <a:r>
              <a:rPr lang="en-US" sz="1600" b="1" dirty="0"/>
              <a:t> </a:t>
            </a:r>
            <a:r>
              <a:rPr lang="en-US" sz="1600" b="1" dirty="0" err="1"/>
              <a:t>disewakan</a:t>
            </a:r>
            <a:r>
              <a:rPr lang="en-US" sz="1600" b="1" dirty="0"/>
              <a:t> </a:t>
            </a:r>
            <a:r>
              <a:rPr lang="en-US" sz="1600" b="1" dirty="0" err="1"/>
              <a:t>atau</a:t>
            </a:r>
            <a:r>
              <a:rPr lang="en-US" sz="1600" b="1" dirty="0"/>
              <a:t> </a:t>
            </a:r>
            <a:r>
              <a:rPr lang="en-US" sz="1600" b="1" dirty="0" err="1"/>
              <a:t>bahkan</a:t>
            </a:r>
            <a:r>
              <a:rPr lang="en-US" sz="1600" b="1" dirty="0"/>
              <a:t> </a:t>
            </a:r>
            <a:r>
              <a:rPr lang="en-US" sz="1600" b="1" dirty="0" err="1"/>
              <a:t>dijual</a:t>
            </a:r>
            <a:r>
              <a:rPr lang="en-US" sz="1600" b="1" dirty="0"/>
              <a:t>. 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sz="1600" b="1" dirty="0" err="1" smtClean="0"/>
              <a:t>Mereka</a:t>
            </a:r>
            <a:r>
              <a:rPr lang="en-US" sz="1600" b="1" dirty="0" smtClean="0"/>
              <a:t> </a:t>
            </a:r>
            <a:r>
              <a:rPr lang="en-US" sz="1600" b="1" dirty="0" err="1"/>
              <a:t>terpaksa</a:t>
            </a:r>
            <a:r>
              <a:rPr lang="en-US" sz="1600" b="1" dirty="0"/>
              <a:t> </a:t>
            </a:r>
            <a:r>
              <a:rPr lang="en-US" sz="1600" b="1" dirty="0" err="1"/>
              <a:t>menjadi</a:t>
            </a:r>
            <a:r>
              <a:rPr lang="en-US" sz="1600" b="1" dirty="0"/>
              <a:t> </a:t>
            </a:r>
            <a:r>
              <a:rPr lang="en-US" sz="1600" b="1" dirty="0" err="1"/>
              <a:t>kuli</a:t>
            </a:r>
            <a:r>
              <a:rPr lang="en-US" sz="1600" b="1" dirty="0"/>
              <a:t> di </a:t>
            </a:r>
            <a:r>
              <a:rPr lang="en-US" sz="1600" b="1" dirty="0" err="1"/>
              <a:t>tanah</a:t>
            </a:r>
            <a:r>
              <a:rPr lang="en-US" sz="1600" b="1" dirty="0"/>
              <a:t> </a:t>
            </a:r>
            <a:r>
              <a:rPr lang="en-US" sz="1600" b="1" dirty="0" err="1"/>
              <a:t>mereka</a:t>
            </a:r>
            <a:r>
              <a:rPr lang="en-US" sz="1600" b="1" dirty="0"/>
              <a:t> </a:t>
            </a:r>
            <a:r>
              <a:rPr lang="en-US" sz="1600" b="1" dirty="0" err="1"/>
              <a:t>sendiri</a:t>
            </a:r>
            <a:endParaRPr lang="en-US" sz="1600" b="1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122" y="3409950"/>
            <a:ext cx="8670878" cy="533400"/>
          </a:xfrm>
          <a:prstGeom prst="rect">
            <a:avLst/>
          </a:prstGeom>
          <a:solidFill>
            <a:srgbClr val="DCE6F2">
              <a:alpha val="69804"/>
            </a:srgb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b="1" dirty="0" err="1"/>
              <a:t>Kelompok</a:t>
            </a:r>
            <a:r>
              <a:rPr lang="en-US" sz="1600" b="1" dirty="0"/>
              <a:t> </a:t>
            </a:r>
            <a:r>
              <a:rPr lang="en-US" sz="1600" b="1" dirty="0" err="1"/>
              <a:t>humanis</a:t>
            </a:r>
            <a:r>
              <a:rPr lang="en-US" sz="1600" b="1" dirty="0"/>
              <a:t> di </a:t>
            </a:r>
            <a:r>
              <a:rPr lang="en-US" sz="1600" b="1" dirty="0" err="1"/>
              <a:t>negeri</a:t>
            </a:r>
            <a:r>
              <a:rPr lang="en-US" sz="1600" b="1" dirty="0"/>
              <a:t> </a:t>
            </a:r>
            <a:r>
              <a:rPr lang="en-US" sz="1600" b="1" dirty="0" err="1"/>
              <a:t>Belanda</a:t>
            </a:r>
            <a:r>
              <a:rPr lang="en-US" sz="1600" b="1" dirty="0"/>
              <a:t> </a:t>
            </a:r>
            <a:r>
              <a:rPr lang="en-US" sz="1600" b="1" dirty="0" err="1"/>
              <a:t>mengusulkan</a:t>
            </a:r>
            <a:r>
              <a:rPr lang="en-US" sz="1600" b="1" dirty="0"/>
              <a:t> </a:t>
            </a:r>
            <a:r>
              <a:rPr lang="en-US" sz="1600" b="1" dirty="0" err="1"/>
              <a:t>dilaksanakan</a:t>
            </a:r>
            <a:r>
              <a:rPr lang="en-US" sz="1600" b="1" dirty="0"/>
              <a:t> </a:t>
            </a:r>
            <a:r>
              <a:rPr lang="en-US" sz="1600" b="1" dirty="0" err="1"/>
              <a:t>politik</a:t>
            </a:r>
            <a:r>
              <a:rPr lang="en-US" sz="1600" b="1" dirty="0"/>
              <a:t> </a:t>
            </a:r>
            <a:r>
              <a:rPr lang="en-US" sz="1600" b="1" dirty="0" err="1"/>
              <a:t>etis</a:t>
            </a:r>
            <a:r>
              <a:rPr lang="en-US" sz="1600" b="1" dirty="0"/>
              <a:t> </a:t>
            </a:r>
            <a:r>
              <a:rPr lang="en-US" sz="1600" b="1" dirty="0" err="1"/>
              <a:t>sebagai</a:t>
            </a:r>
            <a:r>
              <a:rPr lang="en-US" sz="1600" b="1" dirty="0"/>
              <a:t> </a:t>
            </a:r>
            <a:r>
              <a:rPr lang="en-US" sz="1600" b="1" dirty="0" err="1"/>
              <a:t>pengganti</a:t>
            </a:r>
            <a:r>
              <a:rPr lang="en-US" sz="1600" b="1" dirty="0"/>
              <a:t> </a:t>
            </a:r>
            <a:r>
              <a:rPr lang="en-US" sz="1600" b="1" dirty="0" err="1"/>
              <a:t>politik</a:t>
            </a:r>
            <a:r>
              <a:rPr lang="en-US" sz="1600" b="1" dirty="0"/>
              <a:t> liberal.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931526"/>
            <a:ext cx="232769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404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24986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542331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Politik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Etis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\\10.1.20.22\trans-hadi-haqi\OPA\Kumpulan Foto Sejarah\Blm di Deskripsikan\NL-HaNA_2.24.04.02_0_88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6350"/>
            <a:ext cx="3697144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2563" y="971550"/>
            <a:ext cx="4729037" cy="136079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Latar</a:t>
            </a:r>
            <a:r>
              <a:rPr lang="en-US" sz="1600" dirty="0" smtClean="0"/>
              <a:t> </a:t>
            </a:r>
            <a:r>
              <a:rPr lang="en-US" sz="1600" dirty="0" err="1"/>
              <a:t>belakang</a:t>
            </a:r>
            <a:r>
              <a:rPr lang="en-US" sz="1600" dirty="0"/>
              <a:t> </a:t>
            </a:r>
            <a:r>
              <a:rPr lang="en-US" sz="1600" dirty="0" err="1"/>
              <a:t>munculnya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</a:t>
            </a:r>
            <a:r>
              <a:rPr lang="en-US" sz="1600" dirty="0" err="1"/>
              <a:t>etis</a:t>
            </a:r>
            <a:r>
              <a:rPr lang="en-US" sz="1600" dirty="0"/>
              <a:t>: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Adanya</a:t>
            </a:r>
            <a:r>
              <a:rPr lang="en-US" sz="1600" dirty="0" smtClean="0"/>
              <a:t> </a:t>
            </a:r>
            <a:r>
              <a:rPr lang="en-US" sz="1600" dirty="0" err="1"/>
              <a:t>kritikan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kaum</a:t>
            </a:r>
            <a:r>
              <a:rPr lang="en-US" sz="1600" dirty="0"/>
              <a:t> </a:t>
            </a:r>
            <a:r>
              <a:rPr lang="en-US" sz="1600" dirty="0" err="1"/>
              <a:t>humanis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</a:t>
            </a:r>
            <a:r>
              <a:rPr lang="en-US" sz="1600" dirty="0" err="1"/>
              <a:t>pintu</a:t>
            </a:r>
            <a:r>
              <a:rPr lang="en-US" sz="1600" dirty="0"/>
              <a:t> </a:t>
            </a:r>
            <a:r>
              <a:rPr lang="en-US" sz="1600" dirty="0" err="1"/>
              <a:t>terbuka</a:t>
            </a:r>
            <a:r>
              <a:rPr lang="en-US" sz="1600" dirty="0"/>
              <a:t>. </a:t>
            </a:r>
            <a:endParaRPr lang="en-US" sz="1600" dirty="0" smtClean="0"/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Munculnya</a:t>
            </a:r>
            <a:r>
              <a:rPr lang="en-US" sz="1600" dirty="0" smtClean="0"/>
              <a:t> </a:t>
            </a:r>
            <a:r>
              <a:rPr lang="en-US" sz="1600" dirty="0" err="1"/>
              <a:t>artikel</a:t>
            </a:r>
            <a:r>
              <a:rPr lang="en-US" sz="1600" dirty="0"/>
              <a:t> “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Ereschuld</a:t>
            </a:r>
            <a:r>
              <a:rPr lang="en-US" sz="1600" dirty="0"/>
              <a:t>” (</a:t>
            </a:r>
            <a:r>
              <a:rPr lang="en-US" sz="1600" dirty="0" err="1"/>
              <a:t>utang</a:t>
            </a:r>
            <a:r>
              <a:rPr lang="en-US" sz="1600" dirty="0"/>
              <a:t> </a:t>
            </a:r>
            <a:r>
              <a:rPr lang="en-US" sz="1600" dirty="0" err="1"/>
              <a:t>kehormatan</a:t>
            </a:r>
            <a:r>
              <a:rPr lang="en-US" sz="1600" dirty="0"/>
              <a:t>) </a:t>
            </a:r>
            <a:r>
              <a:rPr lang="en-US" sz="1600" dirty="0" err="1"/>
              <a:t>dalam</a:t>
            </a:r>
            <a:r>
              <a:rPr lang="en-US" sz="1600" dirty="0"/>
              <a:t> yang </a:t>
            </a:r>
            <a:r>
              <a:rPr lang="en-US" sz="1600" dirty="0" err="1"/>
              <a:t>ditulis</a:t>
            </a:r>
            <a:r>
              <a:rPr lang="en-US" sz="1600" dirty="0"/>
              <a:t> Conrad </a:t>
            </a:r>
            <a:r>
              <a:rPr lang="en-US" sz="1600" dirty="0" smtClean="0"/>
              <a:t>Theodore </a:t>
            </a:r>
            <a:r>
              <a:rPr lang="en-US" sz="1600" dirty="0"/>
              <a:t>van Deventer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majalah</a:t>
            </a:r>
            <a:r>
              <a:rPr lang="en-US" sz="1600" dirty="0"/>
              <a:t> </a:t>
            </a:r>
            <a:r>
              <a:rPr lang="en-US" sz="1600" i="1" dirty="0"/>
              <a:t>De </a:t>
            </a:r>
            <a:r>
              <a:rPr lang="en-US" sz="1600" i="1" dirty="0" err="1"/>
              <a:t>Gids</a:t>
            </a:r>
            <a:r>
              <a:rPr lang="en-US" sz="1600" i="1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1899. </a:t>
            </a:r>
            <a:endParaRPr lang="en-US" sz="16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2563" y="2711210"/>
            <a:ext cx="4729037" cy="157839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Pelaksanaan</a:t>
            </a:r>
            <a:r>
              <a:rPr lang="en-US" sz="1600" dirty="0" smtClean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</a:t>
            </a:r>
            <a:r>
              <a:rPr lang="en-US" sz="1600" dirty="0" err="1"/>
              <a:t>etis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Trias</a:t>
            </a:r>
            <a:r>
              <a:rPr lang="en-US" sz="1600" dirty="0"/>
              <a:t> van Deventer yang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: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M</a:t>
            </a:r>
            <a:r>
              <a:rPr lang="en-US" sz="1600" dirty="0" err="1" smtClean="0"/>
              <a:t>igrasi</a:t>
            </a:r>
            <a:r>
              <a:rPr lang="en-US" sz="1600" dirty="0" smtClean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pemindahan</a:t>
            </a:r>
            <a:r>
              <a:rPr lang="en-US" sz="1600" dirty="0"/>
              <a:t> </a:t>
            </a:r>
            <a:r>
              <a:rPr lang="en-US" sz="1600" dirty="0" err="1"/>
              <a:t>penduduk</a:t>
            </a:r>
            <a:endParaRPr lang="en-US" sz="1600" dirty="0"/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I</a:t>
            </a:r>
            <a:r>
              <a:rPr lang="en-US" sz="1600" dirty="0" err="1" smtClean="0"/>
              <a:t>rigasi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upaya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 </a:t>
            </a:r>
            <a:r>
              <a:rPr lang="en-US" sz="1600" dirty="0" err="1"/>
              <a:t>sarana</a:t>
            </a:r>
            <a:r>
              <a:rPr lang="en-US" sz="1600" dirty="0"/>
              <a:t> </a:t>
            </a:r>
            <a:r>
              <a:rPr lang="en-US" sz="1600" dirty="0" err="1"/>
              <a:t>pengairan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keperluan</a:t>
            </a:r>
            <a:r>
              <a:rPr lang="en-US" sz="1600" dirty="0"/>
              <a:t> </a:t>
            </a:r>
            <a:r>
              <a:rPr lang="en-US" sz="1600" dirty="0" err="1"/>
              <a:t>pertanian</a:t>
            </a:r>
            <a:r>
              <a:rPr lang="en-US" sz="1600" dirty="0"/>
              <a:t>.</a:t>
            </a:r>
          </a:p>
          <a:p>
            <a:pPr marL="342900" lvl="0" indent="-3429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E</a:t>
            </a:r>
            <a:r>
              <a:rPr lang="en-US" sz="1600" dirty="0" err="1" smtClean="0"/>
              <a:t>dukasi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pendidikan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penduduk</a:t>
            </a:r>
            <a:r>
              <a:rPr lang="en-US" sz="1600" dirty="0"/>
              <a:t> </a:t>
            </a:r>
            <a:r>
              <a:rPr lang="en-US" sz="1600" dirty="0" err="1" smtClean="0"/>
              <a:t>pribumi</a:t>
            </a:r>
            <a:r>
              <a:rPr lang="en-US" sz="1600" dirty="0"/>
              <a:t>.</a:t>
            </a:r>
            <a:r>
              <a:rPr lang="en-US" sz="1600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997544" y="2855317"/>
            <a:ext cx="232769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Sumber:gahetna.nl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16980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30000" r="2742" b="6907"/>
          <a:stretch/>
        </p:blipFill>
        <p:spPr bwMode="auto">
          <a:xfrm>
            <a:off x="0" y="-635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219200" y="141373"/>
            <a:ext cx="6840139" cy="1439777"/>
            <a:chOff x="1037356" y="2848049"/>
            <a:chExt cx="6840139" cy="1439777"/>
          </a:xfrm>
        </p:grpSpPr>
        <p:sp>
          <p:nvSpPr>
            <p:cNvPr id="3" name="Parallelogram 2"/>
            <p:cNvSpPr/>
            <p:nvPr/>
          </p:nvSpPr>
          <p:spPr>
            <a:xfrm>
              <a:off x="1579206" y="3034537"/>
              <a:ext cx="6298289" cy="1066800"/>
            </a:xfrm>
            <a:prstGeom prst="parallelogram">
              <a:avLst>
                <a:gd name="adj" fmla="val 4531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テキスト プレースホルダー 17"/>
            <p:cNvSpPr txBox="1">
              <a:spLocks/>
            </p:cNvSpPr>
            <p:nvPr/>
          </p:nvSpPr>
          <p:spPr>
            <a:xfrm>
              <a:off x="2031089" y="3280372"/>
              <a:ext cx="5665112" cy="6096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342900" indent="-34290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Clr>
                  <a:schemeClr val="accent5"/>
                </a:buClr>
                <a:buFont typeface="Wingdings" panose="05000000000000000000" pitchFamily="2" charset="2"/>
                <a:buChar char="l"/>
                <a:defRPr kumimoji="1"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buClr>
                  <a:srgbClr val="FFA513"/>
                </a:buClr>
                <a:buNone/>
                <a:defRPr/>
              </a:pPr>
              <a:r>
                <a:rPr lang="it-IT" altLang="ja-JP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Masuk </a:t>
              </a:r>
              <a:r>
                <a:rPr lang="it-IT" altLang="ja-JP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dan Berkembangnya </a:t>
              </a:r>
            </a:p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buClr>
                  <a:srgbClr val="FFA513"/>
                </a:buClr>
                <a:buNone/>
                <a:defRPr/>
              </a:pPr>
              <a:r>
                <a:rPr lang="it-IT" altLang="ja-JP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Kolonialisme dan Imperialisme Eropa </a:t>
              </a:r>
            </a:p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buClr>
                  <a:srgbClr val="FFA513"/>
                </a:buClr>
                <a:buNone/>
                <a:defRPr/>
              </a:pPr>
              <a:r>
                <a:rPr lang="it-IT" altLang="ja-JP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di </a:t>
              </a:r>
              <a:r>
                <a:rPr lang="it-IT" altLang="ja-JP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Indonesia</a:t>
              </a:r>
              <a:endPara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直角三角形 28"/>
            <p:cNvSpPr/>
            <p:nvPr/>
          </p:nvSpPr>
          <p:spPr>
            <a:xfrm rot="2700000">
              <a:off x="1037356" y="2977972"/>
              <a:ext cx="1115369" cy="1115369"/>
            </a:xfrm>
            <a:prstGeom prst="rtTriangle">
              <a:avLst/>
            </a:prstGeom>
            <a:solidFill>
              <a:srgbClr val="FFA513">
                <a:lumMod val="75000"/>
              </a:srgbClr>
            </a:solidFill>
            <a:ln w="25400" cap="flat" cmpd="sng" algn="ctr">
              <a:noFill/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BB8D1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直角三角形 8"/>
            <p:cNvSpPr/>
            <p:nvPr/>
          </p:nvSpPr>
          <p:spPr>
            <a:xfrm rot="2700000">
              <a:off x="1204441" y="2977980"/>
              <a:ext cx="1115369" cy="1115369"/>
            </a:xfrm>
            <a:prstGeom prst="rtTriangle">
              <a:avLst/>
            </a:prstGeom>
            <a:solidFill>
              <a:srgbClr val="FFA513"/>
            </a:solidFill>
            <a:ln w="25400" cap="flat" cmpd="sng" algn="ctr">
              <a:noFill/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BB8D1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直角三角形 4"/>
            <p:cNvSpPr/>
            <p:nvPr/>
          </p:nvSpPr>
          <p:spPr>
            <a:xfrm rot="13500000">
              <a:off x="1204441" y="2977980"/>
              <a:ext cx="1115369" cy="1115369"/>
            </a:xfrm>
            <a:prstGeom prst="rtTriangle">
              <a:avLst/>
            </a:prstGeom>
            <a:solidFill>
              <a:schemeClr val="accent6"/>
            </a:solidFill>
            <a:ln w="25400" cap="flat" cmpd="sng" algn="ctr">
              <a:noFill/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5BB8D1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1291272" y="2848049"/>
              <a:ext cx="959851" cy="1439777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632753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2000" b="1" noProof="0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BAB</a:t>
              </a:r>
              <a:r>
                <a:rPr lang="en-US" altLang="ja-JP" sz="5400" b="1" noProof="0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❶</a:t>
              </a:r>
              <a:endParaRPr kumimoji="1" lang="ja-JP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52399" y="4629150"/>
            <a:ext cx="7086601" cy="408739"/>
          </a:xfrm>
          <a:prstGeom prst="rect">
            <a:avLst/>
          </a:prstGeom>
          <a:solidFill>
            <a:schemeClr val="bg1"/>
          </a:solidFill>
        </p:spPr>
        <p:txBody>
          <a:bodyPr wrap="square" lIns="39027" tIns="19513" rIns="39027" bIns="19513">
            <a:spAutoFit/>
          </a:bodyPr>
          <a:lstStyle/>
          <a:p>
            <a:pPr algn="just"/>
            <a:r>
              <a:rPr lang="sv-SE" sz="1200" dirty="0"/>
              <a:t>Lukisan dari sekitar tahun 1665 menggambarkan beberapa kapal </a:t>
            </a:r>
            <a:r>
              <a:rPr lang="sv-SE" sz="1200" dirty="0" smtClean="0"/>
              <a:t>dagang Belanda </a:t>
            </a:r>
            <a:r>
              <a:rPr lang="sv-SE" sz="1200" dirty="0"/>
              <a:t>di perairan Kota Batavia. </a:t>
            </a:r>
            <a:endParaRPr lang="sv-SE" sz="1200" dirty="0" smtClean="0"/>
          </a:p>
          <a:p>
            <a:pPr algn="just"/>
            <a:r>
              <a:rPr lang="sv-SE" sz="1200" dirty="0" smtClean="0"/>
              <a:t>Sumber </a:t>
            </a:r>
            <a:r>
              <a:rPr lang="sv-SE" sz="1200" dirty="0"/>
              <a:t>gambar</a:t>
            </a:r>
            <a:r>
              <a:rPr lang="sv-SE" sz="1200" i="1" dirty="0"/>
              <a:t>: http://www.atlasofmutualheritage.nl/en/View-Batavia</a:t>
            </a:r>
            <a:endParaRPr lang="id-ID" sz="1200" i="1" dirty="0"/>
          </a:p>
        </p:txBody>
      </p:sp>
    </p:spTree>
    <p:extLst>
      <p:ext uri="{BB962C8B-B14F-4D97-AF65-F5344CB8AC3E}">
        <p14:creationId xmlns:p14="http://schemas.microsoft.com/office/powerpoint/2010/main" val="27542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445660" y="742951"/>
            <a:ext cx="5345540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353538" y="200620"/>
            <a:ext cx="8790462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Penjelajahan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Samudra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oleh</a:t>
            </a:r>
            <a:r>
              <a:rPr kumimoji="1" lang="en-US" altLang="ja-JP" sz="2800" i="0" spc="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Bangsa</a:t>
            </a:r>
            <a:r>
              <a:rPr kumimoji="1" lang="en-US" altLang="ja-JP" sz="2800" i="0" spc="3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Barat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938" y="1128096"/>
            <a:ext cx="8164940" cy="113885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800" dirty="0" err="1" smtClean="0"/>
              <a:t>Zaman</a:t>
            </a:r>
            <a:r>
              <a:rPr lang="en-US" sz="1800" dirty="0" smtClean="0"/>
              <a:t> </a:t>
            </a:r>
            <a:r>
              <a:rPr lang="en-US" sz="1800" dirty="0" err="1"/>
              <a:t>penjelajahan</a:t>
            </a:r>
            <a:r>
              <a:rPr lang="en-US" sz="1800" dirty="0"/>
              <a:t> </a:t>
            </a:r>
            <a:r>
              <a:rPr lang="en-US" sz="1800" dirty="0" err="1" smtClean="0"/>
              <a:t>samudra</a:t>
            </a:r>
            <a:r>
              <a:rPr lang="en-US" sz="1800" dirty="0" smtClean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masa</a:t>
            </a:r>
            <a:r>
              <a:rPr lang="en-US" sz="1800" dirty="0"/>
              <a:t> (</a:t>
            </a:r>
            <a:r>
              <a:rPr lang="en-US" sz="1800" dirty="0" err="1"/>
              <a:t>abad</a:t>
            </a:r>
            <a:r>
              <a:rPr lang="en-US" sz="1800" dirty="0"/>
              <a:t> </a:t>
            </a:r>
            <a:r>
              <a:rPr lang="en-US" sz="1800" dirty="0" smtClean="0"/>
              <a:t>XV</a:t>
            </a:r>
            <a:r>
              <a:rPr lang="en-US" sz="1800" strike="sngStrike" dirty="0" smtClean="0"/>
              <a:t>--</a:t>
            </a:r>
            <a:r>
              <a:rPr lang="en-US" sz="1800" dirty="0" smtClean="0"/>
              <a:t>XVII)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bangsa-bangsa</a:t>
            </a:r>
            <a:r>
              <a:rPr lang="en-US" sz="1800" dirty="0"/>
              <a:t> Barat (</a:t>
            </a:r>
            <a:r>
              <a:rPr lang="en-US" sz="1800" dirty="0" err="1"/>
              <a:t>Eropa</a:t>
            </a:r>
            <a:r>
              <a:rPr lang="en-US" sz="1800" dirty="0"/>
              <a:t>)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penjelajahan</a:t>
            </a:r>
            <a:r>
              <a:rPr lang="en-US" sz="1800" dirty="0"/>
              <a:t> </a:t>
            </a:r>
            <a:r>
              <a:rPr lang="en-US" sz="1800" dirty="0" err="1" smtClean="0"/>
              <a:t>samudra</a:t>
            </a:r>
            <a:r>
              <a:rPr lang="en-US" sz="1800" dirty="0" smtClean="0"/>
              <a:t> </a:t>
            </a:r>
            <a:r>
              <a:rPr lang="en-US" sz="1800" dirty="0" err="1"/>
              <a:t>mengelilingi</a:t>
            </a:r>
            <a:r>
              <a:rPr lang="en-US" sz="1800" dirty="0"/>
              <a:t> </a:t>
            </a:r>
            <a:r>
              <a:rPr lang="en-US" sz="1800" dirty="0" err="1"/>
              <a:t>dunia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menemukan</a:t>
            </a:r>
            <a:r>
              <a:rPr lang="en-US" sz="1800" dirty="0"/>
              <a:t> </a:t>
            </a:r>
            <a:r>
              <a:rPr lang="en-US" sz="1800" dirty="0" err="1"/>
              <a:t>komoditas</a:t>
            </a:r>
            <a:r>
              <a:rPr lang="en-US" sz="1800" dirty="0"/>
              <a:t> </a:t>
            </a:r>
            <a:r>
              <a:rPr lang="en-US" sz="1800" dirty="0" err="1"/>
              <a:t>dagang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dunia</a:t>
            </a:r>
            <a:r>
              <a:rPr lang="en-US" sz="1800" dirty="0"/>
              <a:t> </a:t>
            </a:r>
            <a:r>
              <a:rPr lang="en-US" sz="1800" dirty="0" err="1" smtClean="0"/>
              <a:t>Timur</a:t>
            </a:r>
            <a:endParaRPr lang="en-US" sz="1800" dirty="0"/>
          </a:p>
        </p:txBody>
      </p:sp>
      <p:sp>
        <p:nvSpPr>
          <p:cNvPr id="7" name="テキスト プレースホルダー 6"/>
          <p:cNvSpPr txBox="1">
            <a:spLocks/>
          </p:cNvSpPr>
          <p:nvPr/>
        </p:nvSpPr>
        <p:spPr>
          <a:xfrm>
            <a:off x="2393660" y="2266949"/>
            <a:ext cx="4228462" cy="510991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3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Pelopor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penjelajahan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samudra</a:t>
            </a:r>
            <a:endParaRPr lang="en-US" altLang="ja-JP" sz="1800" b="1" kern="2000" spc="25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33360" y="2674621"/>
            <a:ext cx="3860162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en Sans"/>
              <a:cs typeface="+mn-cs"/>
            </a:endParaRPr>
          </a:p>
        </p:txBody>
      </p:sp>
      <p:pic>
        <p:nvPicPr>
          <p:cNvPr id="9" name="Picture 18" descr="G:\PPT Mandiri Sejarah Jilid II\Bab 1\Royal_Coat_of_Arms_of_the_United_Kingdo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346" y="2943573"/>
            <a:ext cx="1295400" cy="125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093346" y="4191000"/>
            <a:ext cx="1295400" cy="2667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err="1" smtClean="0"/>
              <a:t>Inggris</a:t>
            </a:r>
            <a:endParaRPr lang="en-US" sz="1400" dirty="0"/>
          </a:p>
        </p:txBody>
      </p:sp>
      <p:pic>
        <p:nvPicPr>
          <p:cNvPr id="11" name="Picture 19" descr="G:\PPT Mandiri Sejarah Jilid II\Bab 1\800px-Escudo_de_España_(mazonado)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22" y="2904236"/>
            <a:ext cx="1332444" cy="133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650322" y="4210050"/>
            <a:ext cx="1332444" cy="2667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err="1" smtClean="0"/>
              <a:t>Spanyol</a:t>
            </a:r>
            <a:endParaRPr lang="en-US" sz="1400" dirty="0"/>
          </a:p>
        </p:txBody>
      </p:sp>
      <p:pic>
        <p:nvPicPr>
          <p:cNvPr id="13" name="Picture 20" descr="G:\PPT Mandiri Sejarah Jilid II\Bab 1\1024px-Coat_of_arms_of_Portugal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92" y="2991204"/>
            <a:ext cx="1709608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148392" y="4174151"/>
            <a:ext cx="1709608" cy="2667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smtClean="0"/>
              <a:t>Portugal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1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6"/>
          <p:cNvSpPr txBox="1">
            <a:spLocks/>
          </p:cNvSpPr>
          <p:nvPr/>
        </p:nvSpPr>
        <p:spPr>
          <a:xfrm>
            <a:off x="152400" y="281490"/>
            <a:ext cx="5708622" cy="510991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3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Latar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belakang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penjelajahan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samudra</a:t>
            </a:r>
            <a:endParaRPr lang="en-US" altLang="ja-JP" sz="1800" b="1" kern="2000" spc="25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正方形/長方形 7"/>
          <p:cNvSpPr/>
          <p:nvPr/>
        </p:nvSpPr>
        <p:spPr>
          <a:xfrm>
            <a:off x="304800" y="689162"/>
            <a:ext cx="4724400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en Sans"/>
              <a:cs typeface="+mn-cs"/>
            </a:endParaRPr>
          </a:p>
        </p:txBody>
      </p:sp>
      <p:pic>
        <p:nvPicPr>
          <p:cNvPr id="4" name="Picture 21" descr="G:\PPT Mandiri Sejarah Jilid II\Bab 1\fall-of-constantinople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6" y="1336783"/>
            <a:ext cx="2522483" cy="18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3212882"/>
            <a:ext cx="2590799" cy="80666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Jatuhnya</a:t>
            </a:r>
            <a:r>
              <a:rPr lang="en-US" sz="1600" dirty="0" smtClean="0"/>
              <a:t> </a:t>
            </a:r>
            <a:r>
              <a:rPr lang="en-US" sz="1600" dirty="0" err="1"/>
              <a:t>Konstantinopel</a:t>
            </a:r>
            <a:r>
              <a:rPr lang="en-US" sz="1600" dirty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1453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tangan</a:t>
            </a:r>
            <a:r>
              <a:rPr lang="en-US" sz="1600" dirty="0"/>
              <a:t> </a:t>
            </a:r>
            <a:r>
              <a:rPr lang="en-US" sz="1600" dirty="0" err="1"/>
              <a:t>Turki</a:t>
            </a:r>
            <a:r>
              <a:rPr lang="en-US" sz="1600" dirty="0"/>
              <a:t> Ottoman. </a:t>
            </a:r>
          </a:p>
        </p:txBody>
      </p:sp>
      <p:pic>
        <p:nvPicPr>
          <p:cNvPr id="6" name="Picture 22" descr="G:\PPT Mandiri Sejarah Jilid II\Bab 1\carave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32" y="1336783"/>
            <a:ext cx="2596683" cy="176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92516" y="3212882"/>
            <a:ext cx="2776175" cy="103526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Penemuan</a:t>
            </a:r>
            <a:r>
              <a:rPr lang="en-US" sz="1600" dirty="0" smtClean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perkembangan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di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 smtClean="0"/>
              <a:t>maritim</a:t>
            </a:r>
            <a:r>
              <a:rPr lang="en-US" sz="1600" dirty="0" smtClean="0"/>
              <a:t>,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karavel</a:t>
            </a:r>
            <a:r>
              <a:rPr lang="en-US" sz="1600" dirty="0" smtClean="0"/>
              <a:t>,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munculnya</a:t>
            </a:r>
            <a:r>
              <a:rPr lang="en-US" sz="1600" dirty="0" smtClean="0"/>
              <a:t> </a:t>
            </a:r>
            <a:r>
              <a:rPr lang="en-US" sz="1600" dirty="0" err="1" smtClean="0"/>
              <a:t>teori</a:t>
            </a:r>
            <a:r>
              <a:rPr lang="en-US" sz="1600" dirty="0" smtClean="0"/>
              <a:t> Copernicus.</a:t>
            </a:r>
            <a:endParaRPr lang="en-US" sz="1600" dirty="0"/>
          </a:p>
        </p:txBody>
      </p:sp>
      <p:pic>
        <p:nvPicPr>
          <p:cNvPr id="9" name="Picture 23" descr="G:\PPT Mandiri Sejarah Jilid II\Bab 1\CHRISTOPHER-COLUMB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16" y="1336783"/>
            <a:ext cx="2561070" cy="17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306206" y="3139310"/>
            <a:ext cx="2571580" cy="110884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s-ES" sz="1600" dirty="0" err="1" smtClean="0"/>
              <a:t>Buku</a:t>
            </a:r>
            <a:r>
              <a:rPr lang="es-ES" sz="1600" dirty="0" smtClean="0"/>
              <a:t> </a:t>
            </a:r>
            <a:r>
              <a:rPr lang="es-ES" sz="1600" dirty="0"/>
              <a:t>catatan </a:t>
            </a:r>
            <a:r>
              <a:rPr lang="es-ES" sz="1600" dirty="0" err="1"/>
              <a:t>perjalanan</a:t>
            </a:r>
            <a:r>
              <a:rPr lang="es-ES" sz="1600" dirty="0"/>
              <a:t> Marco </a:t>
            </a:r>
            <a:r>
              <a:rPr lang="es-ES" sz="1600" dirty="0" smtClean="0"/>
              <a:t>Polo dan </a:t>
            </a:r>
            <a:r>
              <a:rPr lang="nl-NL" sz="1600" dirty="0"/>
              <a:t>a</a:t>
            </a:r>
            <a:r>
              <a:rPr lang="nl-NL" sz="1600" dirty="0" smtClean="0"/>
              <a:t>danya </a:t>
            </a:r>
            <a:r>
              <a:rPr lang="nl-NL" sz="1600" dirty="0"/>
              <a:t>dorongan </a:t>
            </a:r>
            <a:r>
              <a:rPr lang="nl-NL" sz="1600" i="1" dirty="0"/>
              <a:t>gold</a:t>
            </a:r>
            <a:r>
              <a:rPr lang="nl-NL" sz="1600" dirty="0"/>
              <a:t>, </a:t>
            </a:r>
            <a:r>
              <a:rPr lang="nl-NL" sz="1600" i="1" dirty="0"/>
              <a:t>glory</a:t>
            </a:r>
            <a:r>
              <a:rPr lang="nl-NL" sz="1600" dirty="0"/>
              <a:t>, dan </a:t>
            </a:r>
            <a:r>
              <a:rPr lang="nl-NL" sz="1600" i="1" dirty="0" smtClean="0"/>
              <a:t>gospel</a:t>
            </a:r>
            <a:r>
              <a:rPr lang="nl-NL" sz="1600" dirty="0" smtClean="0"/>
              <a:t>.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-1025345" y="1910537"/>
            <a:ext cx="2327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  <p:sp>
        <p:nvSpPr>
          <p:cNvPr id="12" name="Rectangle 11"/>
          <p:cNvSpPr/>
          <p:nvPr/>
        </p:nvSpPr>
        <p:spPr>
          <a:xfrm rot="16200000">
            <a:off x="1949192" y="1934705"/>
            <a:ext cx="2327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  <p:sp>
        <p:nvSpPr>
          <p:cNvPr id="13" name="Rectangle 12"/>
          <p:cNvSpPr/>
          <p:nvPr/>
        </p:nvSpPr>
        <p:spPr>
          <a:xfrm rot="16200000">
            <a:off x="5014372" y="1836966"/>
            <a:ext cx="2327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7924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6"/>
          <p:cNvSpPr txBox="1">
            <a:spLocks/>
          </p:cNvSpPr>
          <p:nvPr/>
        </p:nvSpPr>
        <p:spPr>
          <a:xfrm>
            <a:off x="0" y="25994"/>
            <a:ext cx="6629400" cy="510991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3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Kronologi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kedatangan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>
                <a:solidFill>
                  <a:schemeClr val="tx1"/>
                </a:solidFill>
                <a:latin typeface="+mn-lt"/>
              </a:rPr>
              <a:t>bangsa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 smtClean="0">
                <a:solidFill>
                  <a:schemeClr val="tx1"/>
                </a:solidFill>
                <a:latin typeface="+mn-lt"/>
              </a:rPr>
              <a:t>Eropa</a:t>
            </a:r>
            <a:r>
              <a:rPr lang="en-US" altLang="ja-JP" sz="1800" b="1" kern="2000" spc="25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 err="1" smtClean="0">
                <a:solidFill>
                  <a:schemeClr val="tx1"/>
                </a:solidFill>
                <a:latin typeface="+mn-lt"/>
              </a:rPr>
              <a:t>ke</a:t>
            </a:r>
            <a:r>
              <a:rPr lang="en-US" altLang="ja-JP" sz="1800" b="1" kern="2000" spc="25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800" b="1" kern="2000" spc="250" dirty="0">
                <a:solidFill>
                  <a:schemeClr val="tx1"/>
                </a:solidFill>
                <a:latin typeface="+mn-lt"/>
              </a:rPr>
              <a:t>Nusantara</a:t>
            </a:r>
          </a:p>
        </p:txBody>
      </p:sp>
      <p:sp>
        <p:nvSpPr>
          <p:cNvPr id="3" name="正方形/長方形 7"/>
          <p:cNvSpPr/>
          <p:nvPr/>
        </p:nvSpPr>
        <p:spPr>
          <a:xfrm>
            <a:off x="152400" y="433666"/>
            <a:ext cx="6324600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en Sans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705350"/>
            <a:ext cx="9144000" cy="4381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5433" b="44197"/>
          <a:stretch/>
        </p:blipFill>
        <p:spPr>
          <a:xfrm>
            <a:off x="0" y="742950"/>
            <a:ext cx="3841984" cy="4244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" t="9670" r="9033" b="43399"/>
          <a:stretch/>
        </p:blipFill>
        <p:spPr>
          <a:xfrm>
            <a:off x="3467099" y="857250"/>
            <a:ext cx="567690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2" t="17068" r="16206" b="16578"/>
          <a:stretch/>
        </p:blipFill>
        <p:spPr>
          <a:xfrm>
            <a:off x="-36786" y="1"/>
            <a:ext cx="9180786" cy="5164192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0060" y="738062"/>
            <a:ext cx="1497642" cy="552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b="1" kern="0" dirty="0" err="1" smtClean="0"/>
              <a:t>Kolonialisme</a:t>
            </a:r>
            <a:endParaRPr lang="en-US" sz="1600" b="1" kern="0" dirty="0" smtClean="0"/>
          </a:p>
        </p:txBody>
      </p:sp>
      <p:cxnSp>
        <p:nvCxnSpPr>
          <p:cNvPr id="13" name="Straight Arrow Connector 12"/>
          <p:cNvCxnSpPr>
            <a:stCxn id="12" idx="3"/>
            <a:endCxn id="14" idx="1"/>
          </p:cNvCxnSpPr>
          <p:nvPr/>
        </p:nvCxnSpPr>
        <p:spPr>
          <a:xfrm flipV="1">
            <a:off x="1577702" y="445072"/>
            <a:ext cx="685800" cy="569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263502" y="57149"/>
            <a:ext cx="2918098" cy="775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Berasal</a:t>
            </a:r>
            <a:r>
              <a:rPr lang="en-US" sz="1600" dirty="0" smtClean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smtClean="0"/>
              <a:t>kata: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sz="1600" i="1" dirty="0" err="1" smtClean="0"/>
              <a:t>colon</a:t>
            </a:r>
            <a:r>
              <a:rPr lang="en-US" sz="1600" dirty="0" err="1" smtClean="0"/>
              <a:t>i</a:t>
            </a:r>
            <a:r>
              <a:rPr lang="en-US" sz="1600" dirty="0" smtClean="0"/>
              <a:t> = </a:t>
            </a:r>
            <a:r>
              <a:rPr lang="en-US" sz="1600" dirty="0" err="1" smtClean="0"/>
              <a:t>wilayah</a:t>
            </a:r>
            <a:r>
              <a:rPr lang="en-US" sz="1600" dirty="0" smtClean="0"/>
              <a:t> </a:t>
            </a:r>
            <a:r>
              <a:rPr lang="en-US" sz="1600" dirty="0" err="1"/>
              <a:t>kekuasaan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endParaRPr lang="en-US" sz="1600" dirty="0" smtClean="0"/>
          </a:p>
          <a:p>
            <a:pPr algn="just" fontAlgn="auto">
              <a:spcAft>
                <a:spcPts val="0"/>
              </a:spcAft>
              <a:defRPr/>
            </a:pPr>
            <a:r>
              <a:rPr lang="en-US" sz="1600" i="1" dirty="0" err="1" smtClean="0"/>
              <a:t>isme</a:t>
            </a:r>
            <a:r>
              <a:rPr lang="en-US" sz="1600" dirty="0" smtClean="0"/>
              <a:t> = </a:t>
            </a:r>
            <a:r>
              <a:rPr lang="en-US" sz="1600" dirty="0" err="1" smtClean="0"/>
              <a:t>paham</a:t>
            </a:r>
            <a:r>
              <a:rPr lang="en-US" sz="1600" dirty="0"/>
              <a:t>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63502" y="1015792"/>
            <a:ext cx="6499498" cy="595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Paham</a:t>
            </a:r>
            <a:r>
              <a:rPr lang="en-US" sz="1600" dirty="0" smtClean="0"/>
              <a:t> </a:t>
            </a:r>
            <a:r>
              <a:rPr lang="en-US" sz="1600" dirty="0"/>
              <a:t>yang </a:t>
            </a:r>
            <a:r>
              <a:rPr lang="en-US" sz="1600" dirty="0" err="1"/>
              <a:t>menganut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 smtClean="0"/>
              <a:t>pengembangan</a:t>
            </a:r>
            <a:r>
              <a:rPr lang="en-US" sz="1600" dirty="0" smtClean="0"/>
              <a:t> </a:t>
            </a:r>
            <a:r>
              <a:rPr lang="en-US" sz="1600" dirty="0" err="1" smtClean="0"/>
              <a:t>kekuasaan</a:t>
            </a:r>
            <a:r>
              <a:rPr lang="en-US" sz="1600" dirty="0" smtClean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negara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 smtClean="0"/>
              <a:t>wilayah</a:t>
            </a:r>
            <a:r>
              <a:rPr lang="en-US" sz="1600" dirty="0" smtClean="0"/>
              <a:t>—</a:t>
            </a:r>
            <a:r>
              <a:rPr lang="en-US" sz="1600" dirty="0" err="1" smtClean="0"/>
              <a:t>beserta</a:t>
            </a:r>
            <a:r>
              <a:rPr lang="en-US" sz="1600" dirty="0" smtClean="0"/>
              <a:t> </a:t>
            </a:r>
            <a:r>
              <a:rPr lang="en-US" sz="1600" dirty="0" err="1" smtClean="0"/>
              <a:t>manusianya</a:t>
            </a:r>
            <a:r>
              <a:rPr lang="en-US" sz="1600" dirty="0" smtClean="0"/>
              <a:t>—yang </a:t>
            </a:r>
            <a:r>
              <a:rPr lang="en-US" sz="1600" dirty="0" err="1"/>
              <a:t>berada</a:t>
            </a:r>
            <a:r>
              <a:rPr lang="en-US" sz="1600" dirty="0"/>
              <a:t> di </a:t>
            </a:r>
            <a:r>
              <a:rPr lang="en-US" sz="1600" dirty="0" err="1"/>
              <a:t>luar</a:t>
            </a:r>
            <a:r>
              <a:rPr lang="en-US" sz="1600" dirty="0"/>
              <a:t> </a:t>
            </a:r>
            <a:r>
              <a:rPr lang="en-US" sz="1600" dirty="0" err="1"/>
              <a:t>batas</a:t>
            </a:r>
            <a:r>
              <a:rPr lang="en-US" sz="1600" dirty="0"/>
              <a:t> </a:t>
            </a:r>
            <a:r>
              <a:rPr lang="en-US" sz="1600" dirty="0" err="1"/>
              <a:t>negaranya</a:t>
            </a:r>
            <a:r>
              <a:rPr lang="en-US" sz="1600" dirty="0"/>
              <a:t>. </a:t>
            </a:r>
          </a:p>
        </p:txBody>
      </p:sp>
      <p:cxnSp>
        <p:nvCxnSpPr>
          <p:cNvPr id="16" name="Straight Arrow Connector 15"/>
          <p:cNvCxnSpPr>
            <a:stCxn id="12" idx="3"/>
            <a:endCxn id="15" idx="1"/>
          </p:cNvCxnSpPr>
          <p:nvPr/>
        </p:nvCxnSpPr>
        <p:spPr>
          <a:xfrm>
            <a:off x="1577702" y="1014370"/>
            <a:ext cx="685800" cy="299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263502" y="1846850"/>
            <a:ext cx="3966304" cy="940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Dibedakan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:</a:t>
            </a:r>
          </a:p>
          <a:p>
            <a:pPr marL="228600" indent="-2286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Kolonialisme</a:t>
            </a:r>
            <a:r>
              <a:rPr lang="en-US" sz="1600" dirty="0" smtClean="0"/>
              <a:t> </a:t>
            </a:r>
            <a:r>
              <a:rPr lang="en-US" sz="1600" dirty="0" err="1" smtClean="0"/>
              <a:t>eksploitasi</a:t>
            </a:r>
            <a:endParaRPr lang="en-US" sz="1600" dirty="0" smtClean="0"/>
          </a:p>
          <a:p>
            <a:pPr marL="228600" indent="-2286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Kolonialisme</a:t>
            </a:r>
            <a:r>
              <a:rPr lang="en-US" sz="1600" dirty="0"/>
              <a:t> </a:t>
            </a:r>
            <a:r>
              <a:rPr lang="en-US" sz="1600" dirty="0" err="1" smtClean="0"/>
              <a:t>penduduk</a:t>
            </a:r>
            <a:endParaRPr lang="en-US" sz="1600" dirty="0" smtClean="0"/>
          </a:p>
          <a:p>
            <a:pPr marL="228600" indent="-2286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/>
              <a:t>Kolonialisme</a:t>
            </a:r>
            <a:r>
              <a:rPr lang="en-US" sz="1600" dirty="0"/>
              <a:t> </a:t>
            </a:r>
            <a:r>
              <a:rPr lang="en-US" sz="1600" dirty="0" err="1"/>
              <a:t>deportasi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stCxn id="12" idx="3"/>
            <a:endCxn id="17" idx="1"/>
          </p:cNvCxnSpPr>
          <p:nvPr/>
        </p:nvCxnSpPr>
        <p:spPr>
          <a:xfrm>
            <a:off x="1577702" y="1014370"/>
            <a:ext cx="685800" cy="130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01525" y="4852704"/>
            <a:ext cx="2327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40738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25477" r="4176" b="8375"/>
          <a:stretch/>
        </p:blipFill>
        <p:spPr bwMode="auto">
          <a:xfrm>
            <a:off x="-70144" y="0"/>
            <a:ext cx="921414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502351" y="1660980"/>
            <a:ext cx="1497642" cy="5526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800" b="1" kern="0" dirty="0" err="1" smtClean="0"/>
              <a:t>Imperialisme</a:t>
            </a:r>
            <a:endParaRPr lang="en-US" sz="1800" b="1" kern="0" dirty="0" smtClean="0"/>
          </a:p>
        </p:txBody>
      </p:sp>
      <p:cxnSp>
        <p:nvCxnSpPr>
          <p:cNvPr id="4" name="Straight Arrow Connector 3"/>
          <p:cNvCxnSpPr>
            <a:stCxn id="3" idx="3"/>
            <a:endCxn id="5" idx="1"/>
          </p:cNvCxnSpPr>
          <p:nvPr/>
        </p:nvCxnSpPr>
        <p:spPr>
          <a:xfrm flipV="1">
            <a:off x="1999993" y="742950"/>
            <a:ext cx="1844564" cy="119433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3844557" y="361950"/>
            <a:ext cx="3302475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Berasal</a:t>
            </a:r>
            <a:r>
              <a:rPr lang="en-US" sz="1600" dirty="0" smtClean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smtClean="0"/>
              <a:t>kata: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sz="1600" i="1" dirty="0" smtClean="0"/>
              <a:t>Imperium </a:t>
            </a:r>
            <a:r>
              <a:rPr lang="en-US" sz="1600" dirty="0"/>
              <a:t>= </a:t>
            </a:r>
            <a:r>
              <a:rPr lang="en-US" sz="1600" dirty="0" err="1"/>
              <a:t>memerintah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endParaRPr lang="en-US" sz="1600" dirty="0" smtClean="0"/>
          </a:p>
          <a:p>
            <a:pPr algn="just" fontAlgn="auto">
              <a:spcAft>
                <a:spcPts val="0"/>
              </a:spcAft>
              <a:defRPr/>
            </a:pPr>
            <a:r>
              <a:rPr lang="en-US" sz="1600" i="1" dirty="0" err="1" smtClean="0"/>
              <a:t>isme</a:t>
            </a:r>
            <a:r>
              <a:rPr lang="en-US" sz="1600" dirty="0" smtClean="0"/>
              <a:t> = </a:t>
            </a:r>
            <a:r>
              <a:rPr lang="en-US" sz="1600" dirty="0" err="1" smtClean="0"/>
              <a:t>paham</a:t>
            </a:r>
            <a:r>
              <a:rPr lang="en-US" sz="1600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44557" y="2213595"/>
            <a:ext cx="5070843" cy="891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Suatu</a:t>
            </a:r>
            <a:r>
              <a:rPr lang="en-US" sz="1600" dirty="0" smtClean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jajahan</a:t>
            </a:r>
            <a:r>
              <a:rPr lang="en-US" sz="1600" dirty="0"/>
              <a:t> yang </a:t>
            </a:r>
            <a:r>
              <a:rPr lang="en-US" sz="1600" dirty="0" err="1"/>
              <a:t>dibentuk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membentuk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</a:t>
            </a:r>
            <a:r>
              <a:rPr lang="en-US" sz="1600" dirty="0" err="1"/>
              <a:t>jajahan</a:t>
            </a:r>
            <a:r>
              <a:rPr lang="en-US" sz="1600" dirty="0"/>
              <a:t> di </a:t>
            </a:r>
            <a:r>
              <a:rPr lang="en-US" sz="1600" dirty="0" err="1"/>
              <a:t>wilayah</a:t>
            </a:r>
            <a:r>
              <a:rPr lang="en-US" sz="1600" dirty="0"/>
              <a:t> yang </a:t>
            </a:r>
            <a:r>
              <a:rPr lang="en-US" sz="1600" dirty="0" err="1"/>
              <a:t>dijajahnya</a:t>
            </a:r>
            <a:r>
              <a:rPr lang="en-US" sz="1600" dirty="0"/>
              <a:t>. </a:t>
            </a:r>
          </a:p>
        </p:txBody>
      </p:sp>
      <p:cxnSp>
        <p:nvCxnSpPr>
          <p:cNvPr id="7" name="Straight Arrow Connector 6"/>
          <p:cNvCxnSpPr>
            <a:stCxn id="3" idx="3"/>
            <a:endCxn id="6" idx="1"/>
          </p:cNvCxnSpPr>
          <p:nvPr/>
        </p:nvCxnSpPr>
        <p:spPr>
          <a:xfrm>
            <a:off x="1999993" y="1937288"/>
            <a:ext cx="1844564" cy="72208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44557" y="3396812"/>
            <a:ext cx="3733800" cy="9406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Dibedakan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:</a:t>
            </a:r>
          </a:p>
          <a:p>
            <a:pPr marL="228600" indent="-2286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Imperialisme</a:t>
            </a:r>
            <a:r>
              <a:rPr lang="en-US" sz="1600" dirty="0" smtClean="0"/>
              <a:t> </a:t>
            </a:r>
            <a:r>
              <a:rPr lang="en-US" sz="1600" dirty="0" err="1" smtClean="0"/>
              <a:t>kuno</a:t>
            </a:r>
            <a:r>
              <a:rPr lang="en-US" sz="1600" dirty="0" smtClean="0"/>
              <a:t>, </a:t>
            </a:r>
            <a:r>
              <a:rPr lang="en-US" sz="1600" dirty="0" err="1" smtClean="0"/>
              <a:t>dan</a:t>
            </a:r>
            <a:endParaRPr lang="en-US" sz="1600" dirty="0" smtClean="0"/>
          </a:p>
          <a:p>
            <a:pPr marL="228600" indent="-2286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 err="1" smtClean="0"/>
              <a:t>Imperialisme</a:t>
            </a:r>
            <a:r>
              <a:rPr lang="en-US" sz="1600" dirty="0" smtClean="0"/>
              <a:t> modern</a:t>
            </a:r>
            <a:endParaRPr lang="en-US" sz="1600" dirty="0"/>
          </a:p>
        </p:txBody>
      </p:sp>
      <p:cxnSp>
        <p:nvCxnSpPr>
          <p:cNvPr id="9" name="Straight Arrow Connector 8"/>
          <p:cNvCxnSpPr>
            <a:stCxn id="3" idx="3"/>
            <a:endCxn id="8" idx="1"/>
          </p:cNvCxnSpPr>
          <p:nvPr/>
        </p:nvCxnSpPr>
        <p:spPr>
          <a:xfrm>
            <a:off x="1999993" y="1937288"/>
            <a:ext cx="1844564" cy="192986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70144" y="4866501"/>
            <a:ext cx="232769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Sumber:wikimedia.org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37509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33368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Portugis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06715" y="794932"/>
            <a:ext cx="4290500" cy="12434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 smtClean="0"/>
              <a:t>Bangsa</a:t>
            </a:r>
            <a:r>
              <a:rPr lang="en-US" sz="1600" dirty="0" smtClean="0"/>
              <a:t>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Nusantara di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pimpinan</a:t>
            </a:r>
            <a:r>
              <a:rPr lang="en-US" sz="1600" dirty="0"/>
              <a:t> Alfonso de Albuquerque yang </a:t>
            </a:r>
            <a:r>
              <a:rPr lang="en-US" sz="1600" dirty="0" err="1"/>
              <a:t>berhasil</a:t>
            </a:r>
            <a:r>
              <a:rPr lang="en-US" sz="1600" dirty="0"/>
              <a:t> </a:t>
            </a:r>
            <a:r>
              <a:rPr lang="en-US" sz="1600" dirty="0" err="1"/>
              <a:t>menaklukkan</a:t>
            </a:r>
            <a:r>
              <a:rPr lang="en-US" sz="1600" dirty="0"/>
              <a:t> Goa (1510)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Malaka</a:t>
            </a:r>
            <a:r>
              <a:rPr lang="en-US" sz="1600" dirty="0"/>
              <a:t> (1511</a:t>
            </a:r>
            <a:r>
              <a:rPr lang="en-US" sz="1600" dirty="0" smtClean="0"/>
              <a:t>). </a:t>
            </a:r>
            <a:r>
              <a:rPr lang="en-US" sz="1600" dirty="0" err="1"/>
              <a:t>Sejak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menguasai</a:t>
            </a:r>
            <a:r>
              <a:rPr lang="en-US" sz="1600" dirty="0"/>
              <a:t> </a:t>
            </a:r>
            <a:r>
              <a:rPr lang="en-US" sz="1600" dirty="0" err="1"/>
              <a:t>perdagangan</a:t>
            </a:r>
            <a:r>
              <a:rPr lang="en-US" sz="1600" dirty="0"/>
              <a:t> </a:t>
            </a:r>
            <a:r>
              <a:rPr lang="en-US" sz="1600" dirty="0" err="1"/>
              <a:t>rempah-rempah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Asia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Eropa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06716" y="2283722"/>
            <a:ext cx="4290500" cy="97382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Bangsa</a:t>
            </a:r>
            <a:r>
              <a:rPr lang="en-US" sz="1600" dirty="0" smtClean="0"/>
              <a:t>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kemudian</a:t>
            </a:r>
            <a:r>
              <a:rPr lang="en-US" sz="1600" dirty="0"/>
              <a:t> </a:t>
            </a:r>
            <a:r>
              <a:rPr lang="en-US" sz="1600" dirty="0" err="1"/>
              <a:t>menjalin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dagang</a:t>
            </a:r>
            <a:r>
              <a:rPr lang="en-US" sz="1600" dirty="0"/>
              <a:t>, </a:t>
            </a:r>
            <a:r>
              <a:rPr lang="en-US" sz="1600" dirty="0" err="1"/>
              <a:t>terutama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komoditas</a:t>
            </a:r>
            <a:r>
              <a:rPr lang="en-US" sz="1600" dirty="0"/>
              <a:t> </a:t>
            </a:r>
            <a:r>
              <a:rPr lang="en-US" sz="1600" dirty="0" err="1"/>
              <a:t>lada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Kerajaan</a:t>
            </a:r>
            <a:r>
              <a:rPr lang="en-US" sz="1600" dirty="0"/>
              <a:t> </a:t>
            </a:r>
            <a:r>
              <a:rPr lang="en-US" sz="1600" dirty="0" err="1"/>
              <a:t>Sunda</a:t>
            </a:r>
            <a:r>
              <a:rPr lang="en-US" sz="1600" dirty="0"/>
              <a:t> (</a:t>
            </a:r>
            <a:r>
              <a:rPr lang="en-US" sz="1600" dirty="0" err="1"/>
              <a:t>Pajajaran</a:t>
            </a:r>
            <a:r>
              <a:rPr lang="en-US" sz="1600" dirty="0" smtClean="0"/>
              <a:t>) </a:t>
            </a:r>
            <a:r>
              <a:rPr lang="en-US" sz="1600" dirty="0" err="1" smtClean="0"/>
              <a:t>ditandai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dibuatnya</a:t>
            </a:r>
            <a:r>
              <a:rPr lang="en-US" sz="1600" dirty="0" smtClean="0"/>
              <a:t> </a:t>
            </a:r>
            <a:r>
              <a:rPr lang="en-US" sz="1600" dirty="0" err="1" smtClean="0"/>
              <a:t>Padrao</a:t>
            </a:r>
            <a:r>
              <a:rPr lang="en-US" sz="1600" dirty="0" smtClean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prasasti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 smtClean="0"/>
              <a:t>sama</a:t>
            </a:r>
            <a:r>
              <a:rPr lang="en-US" sz="1600" dirty="0"/>
              <a:t> </a:t>
            </a:r>
            <a:r>
              <a:rPr lang="en-US" sz="1600" dirty="0" err="1" smtClean="0"/>
              <a:t>tahun</a:t>
            </a:r>
            <a:r>
              <a:rPr lang="en-US" sz="1600" dirty="0" smtClean="0"/>
              <a:t> </a:t>
            </a:r>
            <a:r>
              <a:rPr lang="en-US" sz="1600" dirty="0"/>
              <a:t>1522. </a:t>
            </a:r>
          </a:p>
        </p:txBody>
      </p:sp>
      <p:pic>
        <p:nvPicPr>
          <p:cNvPr id="9" name="Picture 4" descr="G:\PPT Mandiri Sejarah Jilid II\Bab 1\g5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0" y="794932"/>
            <a:ext cx="2141448" cy="21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2122" y="2945959"/>
            <a:ext cx="2120506" cy="13373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200" dirty="0" err="1" smtClean="0"/>
              <a:t>Koin</a:t>
            </a:r>
            <a:r>
              <a:rPr lang="en-US" sz="1200" dirty="0" smtClean="0"/>
              <a:t> Alfonso </a:t>
            </a:r>
            <a:r>
              <a:rPr lang="en-US" sz="1200" dirty="0"/>
              <a:t>de Albuquerque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649433" y="-292983"/>
            <a:ext cx="2379137" cy="4602658"/>
            <a:chOff x="361825" y="-407662"/>
            <a:chExt cx="1602050" cy="3778046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1825" y="-407662"/>
              <a:ext cx="1602050" cy="3535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508644" y="2694401"/>
              <a:ext cx="1455231" cy="675983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fi-FI" sz="1200" dirty="0"/>
                <a:t>Padrao atau prasasti kerja sama antara Kerajaan Portugal dan Kerajaan Sunda </a:t>
              </a:r>
              <a:endParaRPr lang="en-US" sz="1200" dirty="0"/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92170" y="3409950"/>
            <a:ext cx="6840665" cy="30479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/>
              <a:t>B</a:t>
            </a:r>
            <a:r>
              <a:rPr lang="en-US" sz="1600" dirty="0" err="1" smtClean="0"/>
              <a:t>angsa</a:t>
            </a:r>
            <a:r>
              <a:rPr lang="en-US" sz="1600" dirty="0" smtClean="0"/>
              <a:t>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diusir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Ternate </a:t>
            </a:r>
            <a:r>
              <a:rPr lang="en-US" sz="1600" dirty="0" err="1"/>
              <a:t>oleh</a:t>
            </a:r>
            <a:r>
              <a:rPr lang="en-US" sz="1600" dirty="0"/>
              <a:t> Sultan </a:t>
            </a:r>
            <a:r>
              <a:rPr lang="en-US" sz="1600" dirty="0" err="1"/>
              <a:t>Baabullah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1575.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4288" y="3867150"/>
            <a:ext cx="6612928" cy="6403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en-US" sz="1600" dirty="0" err="1" smtClean="0"/>
              <a:t>Berdasarkan</a:t>
            </a:r>
            <a:r>
              <a:rPr lang="en-US" sz="1600" dirty="0" smtClean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Lisabon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1859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Kerajaan</a:t>
            </a:r>
            <a:r>
              <a:rPr lang="en-US" sz="1600" dirty="0"/>
              <a:t> </a:t>
            </a:r>
            <a:r>
              <a:rPr lang="en-US" sz="1600" dirty="0" err="1" smtClean="0"/>
              <a:t>Belanda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/>
              <a:t>Kerajaan</a:t>
            </a:r>
            <a:r>
              <a:rPr lang="en-US" sz="1600" dirty="0"/>
              <a:t> Portugal, </a:t>
            </a:r>
            <a:r>
              <a:rPr lang="en-US" sz="1600" dirty="0" err="1"/>
              <a:t>bangsa</a:t>
            </a:r>
            <a:r>
              <a:rPr lang="en-US" sz="1600" dirty="0"/>
              <a:t>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akhirnya</a:t>
            </a:r>
            <a:r>
              <a:rPr lang="en-US" sz="1600" dirty="0"/>
              <a:t> </a:t>
            </a:r>
            <a:r>
              <a:rPr lang="en-US" sz="1600" dirty="0" err="1"/>
              <a:t>menyingkir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 smtClean="0"/>
              <a:t>Hindia</a:t>
            </a:r>
            <a:r>
              <a:rPr lang="en-US" sz="1600" dirty="0" smtClean="0"/>
              <a:t> </a:t>
            </a:r>
            <a:r>
              <a:rPr lang="en-US" sz="1600" dirty="0" err="1" smtClean="0"/>
              <a:t>Timur</a:t>
            </a:r>
            <a:r>
              <a:rPr lang="en-US" sz="1600" dirty="0"/>
              <a:t>, </a:t>
            </a:r>
            <a:r>
              <a:rPr lang="en-US" sz="1600" dirty="0" err="1"/>
              <a:t>kecuali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timur</a:t>
            </a:r>
            <a:r>
              <a:rPr lang="en-US" sz="1600" dirty="0"/>
              <a:t> </a:t>
            </a:r>
            <a:r>
              <a:rPr lang="en-US" sz="1600" dirty="0" err="1"/>
              <a:t>Pulau</a:t>
            </a:r>
            <a:r>
              <a:rPr lang="en-US" sz="1600" dirty="0"/>
              <a:t> Timor (</a:t>
            </a:r>
            <a:r>
              <a:rPr lang="en-US" sz="1600" dirty="0" err="1"/>
              <a:t>kini</a:t>
            </a:r>
            <a:r>
              <a:rPr lang="en-US" sz="1600" dirty="0"/>
              <a:t> </a:t>
            </a:r>
            <a:r>
              <a:rPr lang="en-US" sz="1600" dirty="0" err="1"/>
              <a:t>wilayah</a:t>
            </a:r>
            <a:r>
              <a:rPr lang="en-US" sz="1600" dirty="0"/>
              <a:t> Timor </a:t>
            </a:r>
            <a:r>
              <a:rPr lang="en-US" sz="1600" dirty="0" err="1"/>
              <a:t>Leste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167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10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7"/>
          <p:cNvSpPr/>
          <p:nvPr/>
        </p:nvSpPr>
        <p:spPr>
          <a:xfrm>
            <a:off x="92122" y="523281"/>
            <a:ext cx="3336878" cy="45719"/>
          </a:xfrm>
          <a:prstGeom prst="rect">
            <a:avLst/>
          </a:prstGeom>
          <a:solidFill>
            <a:srgbClr val="00ACE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テキスト プレースホルダー 6"/>
          <p:cNvSpPr txBox="1">
            <a:spLocks/>
          </p:cNvSpPr>
          <p:nvPr/>
        </p:nvSpPr>
        <p:spPr>
          <a:xfrm>
            <a:off x="0" y="-19050"/>
            <a:ext cx="9144000" cy="6947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2800" i="0" spc="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Masa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Penjajahan</a:t>
            </a:r>
            <a:r>
              <a:rPr kumimoji="1" lang="en-US" altLang="ja-JP" sz="2800" i="0" spc="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2800" i="0" spc="3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Spanyol</a:t>
            </a:r>
            <a:endParaRPr kumimoji="1" lang="en-US" altLang="ja-JP" sz="2800" i="0" spc="3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14600" y="919725"/>
            <a:ext cx="6476999" cy="4756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Bangsa</a:t>
            </a:r>
            <a:r>
              <a:rPr lang="en-US" sz="1600" dirty="0"/>
              <a:t> </a:t>
            </a:r>
            <a:r>
              <a:rPr lang="en-US" sz="1600" dirty="0" err="1"/>
              <a:t>Spanyol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Nusantara </a:t>
            </a:r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rombongan</a:t>
            </a:r>
            <a:r>
              <a:rPr lang="en-US" sz="1600" dirty="0"/>
              <a:t> yang </a:t>
            </a:r>
            <a:r>
              <a:rPr lang="en-US" sz="1600" dirty="0" err="1" smtClean="0"/>
              <a:t>dipimpin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</a:t>
            </a:r>
            <a:r>
              <a:rPr lang="en-US" sz="1600" dirty="0"/>
              <a:t>Sebastian del Cano.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14600" y="1657350"/>
            <a:ext cx="6476999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Rombongan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tiba</a:t>
            </a:r>
            <a:r>
              <a:rPr lang="en-US" sz="1600" dirty="0"/>
              <a:t> di Maluku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 smtClean="0"/>
              <a:t>tahun</a:t>
            </a:r>
            <a:r>
              <a:rPr lang="en-US" sz="1600" dirty="0" smtClean="0"/>
              <a:t> 1521</a:t>
            </a:r>
            <a:r>
              <a:rPr lang="en-US" sz="1600" dirty="0"/>
              <a:t>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514600" y="2343150"/>
            <a:ext cx="6476999" cy="4756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Sambutan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Tidore</a:t>
            </a:r>
            <a:r>
              <a:rPr lang="en-US" sz="1600" dirty="0"/>
              <a:t> </a:t>
            </a:r>
            <a:r>
              <a:rPr lang="en-US" sz="1600" dirty="0" err="1"/>
              <a:t>dimanfaatkan</a:t>
            </a:r>
            <a:r>
              <a:rPr lang="en-US" sz="1600" dirty="0"/>
              <a:t> </a:t>
            </a:r>
            <a:r>
              <a:rPr lang="en-US" sz="1600" dirty="0" err="1"/>
              <a:t>Spanyol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 smtClean="0"/>
              <a:t>mengembangkan</a:t>
            </a:r>
            <a:r>
              <a:rPr lang="en-US" sz="1600" dirty="0" smtClean="0"/>
              <a:t> </a:t>
            </a:r>
            <a:r>
              <a:rPr lang="en-US" sz="1600" dirty="0" err="1" smtClean="0"/>
              <a:t>kekuasaannya</a:t>
            </a:r>
            <a:r>
              <a:rPr lang="en-US" sz="1600" dirty="0" smtClean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. </a:t>
            </a:r>
            <a:r>
              <a:rPr lang="en-US" sz="1600" dirty="0" err="1"/>
              <a:t>Spanyol</a:t>
            </a:r>
            <a:r>
              <a:rPr lang="en-US" sz="1600" dirty="0"/>
              <a:t> </a:t>
            </a:r>
            <a:r>
              <a:rPr lang="en-US" sz="1600" dirty="0" err="1"/>
              <a:t>mendirikan</a:t>
            </a:r>
            <a:r>
              <a:rPr lang="en-US" sz="1600" dirty="0"/>
              <a:t> </a:t>
            </a:r>
            <a:r>
              <a:rPr lang="en-US" sz="1600" dirty="0" err="1"/>
              <a:t>benteng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 smtClean="0"/>
              <a:t>mulai</a:t>
            </a:r>
            <a:r>
              <a:rPr lang="en-US" sz="1600" dirty="0" smtClean="0"/>
              <a:t> </a:t>
            </a:r>
            <a:r>
              <a:rPr lang="en-US" sz="1600" dirty="0" err="1" smtClean="0"/>
              <a:t>melakukan</a:t>
            </a:r>
            <a:r>
              <a:rPr lang="en-US" sz="1600" dirty="0" smtClean="0"/>
              <a:t> </a:t>
            </a:r>
            <a:r>
              <a:rPr lang="en-US" sz="1600" dirty="0" err="1"/>
              <a:t>monopoli</a:t>
            </a:r>
            <a:r>
              <a:rPr lang="en-US" sz="1600" dirty="0"/>
              <a:t> </a:t>
            </a:r>
            <a:r>
              <a:rPr lang="en-US" sz="1600" dirty="0" err="1"/>
              <a:t>perdagangan</a:t>
            </a:r>
            <a:r>
              <a:rPr lang="en-US" sz="1600" dirty="0"/>
              <a:t>.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14600" y="3333750"/>
            <a:ext cx="6476999" cy="6858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 fontAlgn="auto">
              <a:spcAft>
                <a:spcPts val="0"/>
              </a:spcAft>
              <a:defRPr/>
            </a:pPr>
            <a:r>
              <a:rPr lang="en-US" sz="1600" dirty="0" err="1"/>
              <a:t>Persaingan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Spanyol</a:t>
            </a:r>
            <a:r>
              <a:rPr lang="en-US" sz="1600" dirty="0"/>
              <a:t> yang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Tidore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membantu</a:t>
            </a:r>
            <a:r>
              <a:rPr lang="en-US" sz="1600" dirty="0" smtClean="0"/>
              <a:t> </a:t>
            </a:r>
            <a:r>
              <a:rPr lang="en-US" sz="1600" dirty="0"/>
              <a:t>Ternate </a:t>
            </a:r>
            <a:r>
              <a:rPr lang="en-US" sz="1600" dirty="0" err="1"/>
              <a:t>berakhir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dikeluarkannya</a:t>
            </a:r>
            <a:r>
              <a:rPr lang="en-US" sz="1600" dirty="0"/>
              <a:t> </a:t>
            </a:r>
            <a:r>
              <a:rPr lang="en-US" sz="1600" dirty="0" err="1"/>
              <a:t>Perjanjian</a:t>
            </a:r>
            <a:r>
              <a:rPr lang="en-US" sz="1600" dirty="0"/>
              <a:t> </a:t>
            </a:r>
            <a:r>
              <a:rPr lang="en-US" sz="1600" dirty="0" err="1" smtClean="0"/>
              <a:t>Saragosa</a:t>
            </a:r>
            <a:r>
              <a:rPr lang="en-US" sz="1600" dirty="0" smtClean="0"/>
              <a:t>. </a:t>
            </a:r>
            <a:r>
              <a:rPr lang="en-US" sz="1600" dirty="0" err="1" smtClean="0"/>
              <a:t>Berdasarkan</a:t>
            </a:r>
            <a:r>
              <a:rPr lang="en-US" sz="1600" dirty="0" smtClean="0"/>
              <a:t> </a:t>
            </a:r>
            <a:r>
              <a:rPr lang="en-US" sz="1600" dirty="0" err="1"/>
              <a:t>perjanjian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Portugis</a:t>
            </a:r>
            <a:r>
              <a:rPr lang="en-US" sz="1600" dirty="0"/>
              <a:t> </a:t>
            </a:r>
            <a:r>
              <a:rPr lang="en-US" sz="1600" dirty="0" err="1"/>
              <a:t>menguasai</a:t>
            </a:r>
            <a:r>
              <a:rPr lang="en-US" sz="1600" dirty="0"/>
              <a:t> Maluku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 smtClean="0"/>
              <a:t>Spanyol</a:t>
            </a:r>
            <a:r>
              <a:rPr lang="en-US" sz="1600" dirty="0" smtClean="0"/>
              <a:t> </a:t>
            </a:r>
            <a:r>
              <a:rPr lang="en-US" sz="1600" dirty="0" err="1" smtClean="0"/>
              <a:t>menguasai</a:t>
            </a:r>
            <a:r>
              <a:rPr lang="en-US" sz="1600" dirty="0" smtClean="0"/>
              <a:t> </a:t>
            </a:r>
            <a:r>
              <a:rPr lang="en-US" sz="1600" dirty="0"/>
              <a:t>Filipina.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37958" y="1380506"/>
            <a:ext cx="2224242" cy="2400915"/>
            <a:chOff x="137959" y="1236280"/>
            <a:chExt cx="1622602" cy="1784203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20" y="1236280"/>
              <a:ext cx="977665" cy="1447800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137959" y="2857265"/>
              <a:ext cx="1622602" cy="16321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fontAlgn="auto">
                <a:spcAft>
                  <a:spcPts val="0"/>
                </a:spcAft>
                <a:defRPr/>
              </a:pPr>
              <a:r>
                <a:rPr lang="en-US" sz="1200" dirty="0"/>
                <a:t>Juan </a:t>
              </a:r>
              <a:r>
                <a:rPr lang="en-US" sz="1200" dirty="0" err="1"/>
                <a:t>Sebastián</a:t>
              </a:r>
              <a:r>
                <a:rPr lang="en-US" sz="1200" dirty="0"/>
                <a:t> </a:t>
              </a:r>
              <a:r>
                <a:rPr lang="en-US" sz="1200" dirty="0" smtClean="0"/>
                <a:t>del Cano.</a:t>
              </a:r>
              <a:endParaRPr lang="en-US" sz="1200" dirty="0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 rot="16200000">
            <a:off x="-471020" y="2788483"/>
            <a:ext cx="1480498" cy="2196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fontAlgn="auto">
              <a:spcAft>
                <a:spcPts val="0"/>
              </a:spcAft>
              <a:defRPr/>
            </a:pPr>
            <a:r>
              <a:rPr lang="en-US" sz="1000" i="1" dirty="0" err="1" smtClean="0"/>
              <a:t>Sumber</a:t>
            </a:r>
            <a:r>
              <a:rPr lang="en-US" sz="1000" i="1" dirty="0" smtClean="0"/>
              <a:t>: wikimedia.org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803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1198</Words>
  <Application>Microsoft Office PowerPoint</Application>
  <PresentationFormat>On-screen Show (16:9)</PresentationFormat>
  <Paragraphs>138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Raga Galut Saputra</dc:creator>
  <cp:lastModifiedBy>Rifki Kurniawan</cp:lastModifiedBy>
  <cp:revision>151</cp:revision>
  <dcterms:created xsi:type="dcterms:W3CDTF">2016-08-04T09:13:26Z</dcterms:created>
  <dcterms:modified xsi:type="dcterms:W3CDTF">2017-07-08T06:05:17Z</dcterms:modified>
</cp:coreProperties>
</file>